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5"/>
  </p:notesMasterIdLst>
  <p:sldIdLst>
    <p:sldId id="256" r:id="rId2"/>
    <p:sldId id="257" r:id="rId3"/>
    <p:sldId id="258" r:id="rId4"/>
    <p:sldId id="259" r:id="rId5"/>
    <p:sldId id="260" r:id="rId6"/>
    <p:sldId id="288"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72" d="100"/>
          <a:sy n="172" d="100"/>
        </p:scale>
        <p:origin x="-112" y="-7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8" name="PlaceHolder 1"/>
          <p:cNvSpPr>
            <a:spLocks noGrp="1" noRot="1" noChangeAspect="1"/>
          </p:cNvSpPr>
          <p:nvPr>
            <p:ph type="sldImg"/>
          </p:nvPr>
        </p:nvSpPr>
        <p:spPr>
          <a:xfrm>
            <a:off x="1107000" y="812520"/>
            <a:ext cx="5345280" cy="4008960"/>
          </a:xfrm>
          <a:prstGeom prst="rect">
            <a:avLst/>
          </a:prstGeom>
        </p:spPr>
        <p:txBody>
          <a:bodyPr lIns="0" tIns="0" rIns="0" bIns="0" anchor="ctr"/>
          <a:lstStyle/>
          <a:p>
            <a:r>
              <a:rPr lang="de-DE" sz="1800" b="0" strike="noStrike" spc="-1">
                <a:solidFill>
                  <a:srgbClr val="000000"/>
                </a:solidFill>
                <a:latin typeface="Arial"/>
              </a:rPr>
              <a:t>Click to move the slide</a:t>
            </a:r>
          </a:p>
        </p:txBody>
      </p:sp>
      <p:sp>
        <p:nvSpPr>
          <p:cNvPr id="39" name="PlaceHolder 2"/>
          <p:cNvSpPr>
            <a:spLocks noGrp="1"/>
          </p:cNvSpPr>
          <p:nvPr>
            <p:ph type="body"/>
          </p:nvPr>
        </p:nvSpPr>
        <p:spPr>
          <a:xfrm>
            <a:off x="756000" y="5078520"/>
            <a:ext cx="6047640" cy="4811040"/>
          </a:xfrm>
          <a:prstGeom prst="rect">
            <a:avLst/>
          </a:prstGeom>
        </p:spPr>
        <p:txBody>
          <a:bodyPr lIns="0" tIns="0" rIns="0" bIns="0"/>
          <a:lstStyle/>
          <a:p>
            <a:r>
              <a:rPr lang="de-DE" sz="2000" b="0" strike="noStrike" spc="-1">
                <a:latin typeface="Arial"/>
              </a:rPr>
              <a:t>Click to edit the notes format</a:t>
            </a:r>
          </a:p>
        </p:txBody>
      </p:sp>
      <p:sp>
        <p:nvSpPr>
          <p:cNvPr id="40" name="PlaceHolder 3"/>
          <p:cNvSpPr>
            <a:spLocks noGrp="1"/>
          </p:cNvSpPr>
          <p:nvPr>
            <p:ph type="hdr"/>
          </p:nvPr>
        </p:nvSpPr>
        <p:spPr>
          <a:xfrm>
            <a:off x="0" y="0"/>
            <a:ext cx="3280680" cy="534240"/>
          </a:xfrm>
          <a:prstGeom prst="rect">
            <a:avLst/>
          </a:prstGeom>
        </p:spPr>
        <p:txBody>
          <a:bodyPr lIns="0" tIns="0" rIns="0" bIns="0"/>
          <a:lstStyle/>
          <a:p>
            <a:r>
              <a:rPr lang="de-DE" sz="1400" b="0" strike="noStrike" spc="-1">
                <a:latin typeface="Times New Roman"/>
              </a:rPr>
              <a:t>&lt;header&gt;</a:t>
            </a:r>
          </a:p>
        </p:txBody>
      </p:sp>
      <p:sp>
        <p:nvSpPr>
          <p:cNvPr id="41" name="PlaceHolder 4"/>
          <p:cNvSpPr>
            <a:spLocks noGrp="1"/>
          </p:cNvSpPr>
          <p:nvPr>
            <p:ph type="dt"/>
          </p:nvPr>
        </p:nvSpPr>
        <p:spPr>
          <a:xfrm>
            <a:off x="4278960" y="0"/>
            <a:ext cx="3280680" cy="534240"/>
          </a:xfrm>
          <a:prstGeom prst="rect">
            <a:avLst/>
          </a:prstGeom>
        </p:spPr>
        <p:txBody>
          <a:bodyPr lIns="0" tIns="0" rIns="0" bIns="0"/>
          <a:lstStyle/>
          <a:p>
            <a:pPr algn="r"/>
            <a:r>
              <a:rPr lang="de-DE" sz="1400" b="0" strike="noStrike" spc="-1">
                <a:latin typeface="Times New Roman"/>
              </a:rPr>
              <a:t>&lt;date/time&gt;</a:t>
            </a:r>
          </a:p>
        </p:txBody>
      </p:sp>
      <p:sp>
        <p:nvSpPr>
          <p:cNvPr id="42" name="PlaceHolder 5"/>
          <p:cNvSpPr>
            <a:spLocks noGrp="1"/>
          </p:cNvSpPr>
          <p:nvPr>
            <p:ph type="ftr"/>
          </p:nvPr>
        </p:nvSpPr>
        <p:spPr>
          <a:xfrm>
            <a:off x="0" y="10157400"/>
            <a:ext cx="3280680" cy="534240"/>
          </a:xfrm>
          <a:prstGeom prst="rect">
            <a:avLst/>
          </a:prstGeom>
        </p:spPr>
        <p:txBody>
          <a:bodyPr lIns="0" tIns="0" rIns="0" bIns="0" anchor="b"/>
          <a:lstStyle/>
          <a:p>
            <a:r>
              <a:rPr lang="de-DE" sz="1400" b="0" strike="noStrike" spc="-1">
                <a:latin typeface="Times New Roman"/>
              </a:rPr>
              <a:t>&lt;footer&gt;</a:t>
            </a:r>
          </a:p>
        </p:txBody>
      </p:sp>
      <p:sp>
        <p:nvSpPr>
          <p:cNvPr id="43" name="PlaceHolder 6"/>
          <p:cNvSpPr>
            <a:spLocks noGrp="1"/>
          </p:cNvSpPr>
          <p:nvPr>
            <p:ph type="sldNum"/>
          </p:nvPr>
        </p:nvSpPr>
        <p:spPr>
          <a:xfrm>
            <a:off x="4278960" y="10157400"/>
            <a:ext cx="3280680" cy="534240"/>
          </a:xfrm>
          <a:prstGeom prst="rect">
            <a:avLst/>
          </a:prstGeom>
        </p:spPr>
        <p:txBody>
          <a:bodyPr lIns="0" tIns="0" rIns="0" bIns="0" anchor="b"/>
          <a:lstStyle/>
          <a:p>
            <a:pPr algn="r"/>
            <a:fld id="{5F2B16F5-34FC-4803-B6DC-531C2D933130}" type="slidenum">
              <a:rPr lang="de-DE" sz="1400" b="0" strike="noStrike" spc="-1">
                <a:latin typeface="Times New Roman"/>
              </a:rPr>
              <a:t>‹Nr.›</a:t>
            </a:fld>
            <a:endParaRPr lang="de-DE" sz="1400" b="0" strike="noStrike" spc="-1">
              <a:latin typeface="Times New Roman"/>
            </a:endParaRPr>
          </a:p>
        </p:txBody>
      </p:sp>
    </p:spTree>
    <p:extLst>
      <p:ext uri="{BB962C8B-B14F-4D97-AF65-F5344CB8AC3E}">
        <p14:creationId xmlns:p14="http://schemas.microsoft.com/office/powerpoint/2010/main" val="246471457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 Id="rId3" Type="http://schemas.openxmlformats.org/officeDocument/2006/relationships/hyperlink" Target="https://www.datenschutz.org/ip-adresse-datenschutz/"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PlaceHolder 1"/>
          <p:cNvSpPr>
            <a:spLocks noGrp="1" noRot="1" noChangeAspect="1"/>
          </p:cNvSpPr>
          <p:nvPr>
            <p:ph type="sldImg"/>
          </p:nvPr>
        </p:nvSpPr>
        <p:spPr>
          <a:xfrm>
            <a:off x="1106640" y="812880"/>
            <a:ext cx="5344920" cy="4008240"/>
          </a:xfrm>
          <a:prstGeom prst="rect">
            <a:avLst/>
          </a:prstGeom>
        </p:spPr>
      </p:sp>
      <p:sp>
        <p:nvSpPr>
          <p:cNvPr id="215" name="PlaceHolder 2"/>
          <p:cNvSpPr>
            <a:spLocks noGrp="1"/>
          </p:cNvSpPr>
          <p:nvPr>
            <p:ph type="body"/>
          </p:nvPr>
        </p:nvSpPr>
        <p:spPr>
          <a:xfrm>
            <a:off x="756000" y="5078520"/>
            <a:ext cx="6047280" cy="4810680"/>
          </a:xfrm>
          <a:prstGeom prst="rect">
            <a:avLst/>
          </a:prstGeom>
        </p:spPr>
        <p:txBody>
          <a:bodyPr lIns="0" tIns="0" rIns="0" bIns="0"/>
          <a:lstStyle/>
          <a:p>
            <a:endParaRPr lang="de-DE" sz="2000" b="0" strike="noStrike" spc="-1">
              <a:latin typeface="Arial"/>
            </a:endParaRPr>
          </a:p>
        </p:txBody>
      </p:sp>
      <p:sp>
        <p:nvSpPr>
          <p:cNvPr id="216" name="TextShape 3"/>
          <p:cNvSpPr txBox="1"/>
          <p:nvPr/>
        </p:nvSpPr>
        <p:spPr>
          <a:xfrm>
            <a:off x="4278960" y="10157400"/>
            <a:ext cx="3280320" cy="533880"/>
          </a:xfrm>
          <a:prstGeom prst="rect">
            <a:avLst/>
          </a:prstGeom>
          <a:noFill/>
          <a:ln>
            <a:noFill/>
          </a:ln>
        </p:spPr>
        <p:txBody>
          <a:bodyPr lIns="0" tIns="0" rIns="0" bIns="0" anchor="b"/>
          <a:lstStyle/>
          <a:p>
            <a:pPr algn="r">
              <a:lnSpc>
                <a:spcPct val="100000"/>
              </a:lnSpc>
            </a:pPr>
            <a:fld id="{0CA0186C-1FF9-42A9-B364-04A9C5EEB96C}" type="slidenum">
              <a:rPr lang="de-DE" sz="1400" b="0" strike="noStrike" spc="-1">
                <a:solidFill>
                  <a:srgbClr val="000000"/>
                </a:solidFill>
                <a:latin typeface="Times New Roman"/>
                <a:ea typeface="+mn-ea"/>
              </a:rPr>
              <a:t>8</a:t>
            </a:fld>
            <a:endParaRPr lang="de-DE" sz="1400" b="0" strike="noStrike" spc="-1">
              <a:latin typeface="Times New Roman"/>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PlaceHolder 1"/>
          <p:cNvSpPr>
            <a:spLocks noGrp="1" noRot="1" noChangeAspect="1"/>
          </p:cNvSpPr>
          <p:nvPr>
            <p:ph type="sldImg"/>
          </p:nvPr>
        </p:nvSpPr>
        <p:spPr>
          <a:xfrm>
            <a:off x="1143000" y="685800"/>
            <a:ext cx="4571640" cy="3428640"/>
          </a:xfrm>
          <a:prstGeom prst="rect">
            <a:avLst/>
          </a:prstGeom>
        </p:spPr>
      </p:sp>
      <p:sp>
        <p:nvSpPr>
          <p:cNvPr id="242" name="PlaceHolder 2"/>
          <p:cNvSpPr>
            <a:spLocks noGrp="1"/>
          </p:cNvSpPr>
          <p:nvPr>
            <p:ph type="body"/>
          </p:nvPr>
        </p:nvSpPr>
        <p:spPr>
          <a:xfrm>
            <a:off x="685800" y="4343400"/>
            <a:ext cx="5485320" cy="4113720"/>
          </a:xfrm>
          <a:prstGeom prst="rect">
            <a:avLst/>
          </a:prstGeom>
        </p:spPr>
        <p:txBody>
          <a:bodyPr lIns="0" tIns="0" rIns="0" bIns="0"/>
          <a:lstStyle/>
          <a:p>
            <a:endParaRPr lang="de-DE" sz="2000" b="0" strike="noStrike" spc="-1">
              <a:latin typeface="Arial"/>
            </a:endParaRPr>
          </a:p>
        </p:txBody>
      </p:sp>
      <p:sp>
        <p:nvSpPr>
          <p:cNvPr id="243" name="CustomShape 3"/>
          <p:cNvSpPr/>
          <p:nvPr/>
        </p:nvSpPr>
        <p:spPr>
          <a:xfrm>
            <a:off x="3884760" y="8685360"/>
            <a:ext cx="2970720" cy="45612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PlaceHolder 1"/>
          <p:cNvSpPr>
            <a:spLocks noGrp="1" noRot="1" noChangeAspect="1"/>
          </p:cNvSpPr>
          <p:nvPr>
            <p:ph type="sldImg"/>
          </p:nvPr>
        </p:nvSpPr>
        <p:spPr>
          <a:xfrm>
            <a:off x="1143000" y="685800"/>
            <a:ext cx="4571640" cy="3428640"/>
          </a:xfrm>
          <a:prstGeom prst="rect">
            <a:avLst/>
          </a:prstGeom>
        </p:spPr>
      </p:sp>
      <p:sp>
        <p:nvSpPr>
          <p:cNvPr id="245" name="PlaceHolder 2"/>
          <p:cNvSpPr>
            <a:spLocks noGrp="1"/>
          </p:cNvSpPr>
          <p:nvPr>
            <p:ph type="body"/>
          </p:nvPr>
        </p:nvSpPr>
        <p:spPr>
          <a:xfrm>
            <a:off x="685800" y="4343400"/>
            <a:ext cx="5485320" cy="4113720"/>
          </a:xfrm>
          <a:prstGeom prst="rect">
            <a:avLst/>
          </a:prstGeom>
        </p:spPr>
        <p:txBody>
          <a:bodyPr lIns="0" tIns="0" rIns="0" bIns="0"/>
          <a:lstStyle/>
          <a:p>
            <a:endParaRPr lang="de-DE" sz="2000" b="0" strike="noStrike" spc="-1">
              <a:latin typeface="Arial"/>
            </a:endParaRPr>
          </a:p>
        </p:txBody>
      </p:sp>
      <p:sp>
        <p:nvSpPr>
          <p:cNvPr id="246" name="CustomShape 3"/>
          <p:cNvSpPr/>
          <p:nvPr/>
        </p:nvSpPr>
        <p:spPr>
          <a:xfrm>
            <a:off x="3884760" y="8685360"/>
            <a:ext cx="2970720" cy="45612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PlaceHolder 1"/>
          <p:cNvSpPr>
            <a:spLocks noGrp="1" noRot="1" noChangeAspect="1"/>
          </p:cNvSpPr>
          <p:nvPr>
            <p:ph type="sldImg"/>
          </p:nvPr>
        </p:nvSpPr>
        <p:spPr>
          <a:xfrm>
            <a:off x="1143000" y="685800"/>
            <a:ext cx="4571640" cy="3428640"/>
          </a:xfrm>
          <a:prstGeom prst="rect">
            <a:avLst/>
          </a:prstGeom>
        </p:spPr>
      </p:sp>
      <p:sp>
        <p:nvSpPr>
          <p:cNvPr id="248" name="PlaceHolder 2"/>
          <p:cNvSpPr>
            <a:spLocks noGrp="1"/>
          </p:cNvSpPr>
          <p:nvPr>
            <p:ph type="body"/>
          </p:nvPr>
        </p:nvSpPr>
        <p:spPr>
          <a:xfrm>
            <a:off x="685800" y="4343400"/>
            <a:ext cx="5485320" cy="4113720"/>
          </a:xfrm>
          <a:prstGeom prst="rect">
            <a:avLst/>
          </a:prstGeom>
        </p:spPr>
        <p:txBody>
          <a:bodyPr lIns="0" tIns="0" rIns="0" bIns="0"/>
          <a:lstStyle/>
          <a:p>
            <a:endParaRPr lang="de-DE" sz="2000" b="0" strike="noStrike" spc="-1">
              <a:latin typeface="Arial"/>
            </a:endParaRPr>
          </a:p>
        </p:txBody>
      </p:sp>
      <p:sp>
        <p:nvSpPr>
          <p:cNvPr id="249" name="CustomShape 3"/>
          <p:cNvSpPr/>
          <p:nvPr/>
        </p:nvSpPr>
        <p:spPr>
          <a:xfrm>
            <a:off x="3884760" y="8685360"/>
            <a:ext cx="2970720" cy="45612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 name="PlaceHolder 1"/>
          <p:cNvSpPr>
            <a:spLocks noGrp="1" noRot="1" noChangeAspect="1"/>
          </p:cNvSpPr>
          <p:nvPr>
            <p:ph type="sldImg"/>
          </p:nvPr>
        </p:nvSpPr>
        <p:spPr>
          <a:xfrm>
            <a:off x="1143000" y="685800"/>
            <a:ext cx="4571640" cy="3428640"/>
          </a:xfrm>
          <a:prstGeom prst="rect">
            <a:avLst/>
          </a:prstGeom>
        </p:spPr>
      </p:sp>
      <p:sp>
        <p:nvSpPr>
          <p:cNvPr id="251" name="PlaceHolder 2"/>
          <p:cNvSpPr>
            <a:spLocks noGrp="1"/>
          </p:cNvSpPr>
          <p:nvPr>
            <p:ph type="body"/>
          </p:nvPr>
        </p:nvSpPr>
        <p:spPr>
          <a:xfrm>
            <a:off x="685800" y="4343400"/>
            <a:ext cx="5485320" cy="4113720"/>
          </a:xfrm>
          <a:prstGeom prst="rect">
            <a:avLst/>
          </a:prstGeom>
        </p:spPr>
        <p:txBody>
          <a:bodyPr lIns="0" tIns="0" rIns="0" bIns="0"/>
          <a:lstStyle/>
          <a:p>
            <a:endParaRPr lang="de-DE" sz="2000" b="0" strike="noStrike" spc="-1">
              <a:latin typeface="Arial"/>
            </a:endParaRPr>
          </a:p>
        </p:txBody>
      </p:sp>
      <p:sp>
        <p:nvSpPr>
          <p:cNvPr id="252" name="CustomShape 3"/>
          <p:cNvSpPr/>
          <p:nvPr/>
        </p:nvSpPr>
        <p:spPr>
          <a:xfrm>
            <a:off x="3884760" y="8685360"/>
            <a:ext cx="2970720" cy="45612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PlaceHolder 1"/>
          <p:cNvSpPr>
            <a:spLocks noGrp="1" noRot="1" noChangeAspect="1"/>
          </p:cNvSpPr>
          <p:nvPr>
            <p:ph type="sldImg"/>
          </p:nvPr>
        </p:nvSpPr>
        <p:spPr>
          <a:xfrm>
            <a:off x="1106640" y="812880"/>
            <a:ext cx="5344920" cy="4008240"/>
          </a:xfrm>
          <a:prstGeom prst="rect">
            <a:avLst/>
          </a:prstGeom>
        </p:spPr>
      </p:sp>
      <p:sp>
        <p:nvSpPr>
          <p:cNvPr id="218" name="PlaceHolder 2"/>
          <p:cNvSpPr>
            <a:spLocks noGrp="1"/>
          </p:cNvSpPr>
          <p:nvPr>
            <p:ph type="body"/>
          </p:nvPr>
        </p:nvSpPr>
        <p:spPr>
          <a:xfrm>
            <a:off x="756000" y="5078520"/>
            <a:ext cx="6047280" cy="4810680"/>
          </a:xfrm>
          <a:prstGeom prst="rect">
            <a:avLst/>
          </a:prstGeom>
        </p:spPr>
        <p:txBody>
          <a:bodyPr lIns="0" tIns="0" rIns="0" bIns="0"/>
          <a:lstStyle/>
          <a:p>
            <a:endParaRPr lang="de-DE" sz="2000" b="0" strike="noStrike" spc="-1">
              <a:latin typeface="Arial"/>
            </a:endParaRPr>
          </a:p>
        </p:txBody>
      </p:sp>
      <p:sp>
        <p:nvSpPr>
          <p:cNvPr id="219" name="TextShape 3"/>
          <p:cNvSpPr txBox="1"/>
          <p:nvPr/>
        </p:nvSpPr>
        <p:spPr>
          <a:xfrm>
            <a:off x="4278960" y="10157400"/>
            <a:ext cx="3280320" cy="533880"/>
          </a:xfrm>
          <a:prstGeom prst="rect">
            <a:avLst/>
          </a:prstGeom>
          <a:noFill/>
          <a:ln>
            <a:noFill/>
          </a:ln>
        </p:spPr>
        <p:txBody>
          <a:bodyPr lIns="0" tIns="0" rIns="0" bIns="0" anchor="b"/>
          <a:lstStyle/>
          <a:p>
            <a:pPr algn="r">
              <a:lnSpc>
                <a:spcPct val="100000"/>
              </a:lnSpc>
            </a:pPr>
            <a:fld id="{694C3586-20DF-487A-BD32-D6A6DE4D6BB8}" type="slidenum">
              <a:rPr lang="de-DE" sz="1400" b="0" strike="noStrike" spc="-1">
                <a:solidFill>
                  <a:srgbClr val="000000"/>
                </a:solidFill>
                <a:latin typeface="Times New Roman"/>
                <a:ea typeface="+mn-ea"/>
              </a:rPr>
              <a:t>9</a:t>
            </a:fld>
            <a:endParaRPr lang="de-DE" sz="1400" b="0" strike="noStrike" spc="-1">
              <a:latin typeface="Times New Roman"/>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PlaceHolder 1"/>
          <p:cNvSpPr>
            <a:spLocks noGrp="1" noRot="1" noChangeAspect="1"/>
          </p:cNvSpPr>
          <p:nvPr>
            <p:ph type="sldImg"/>
          </p:nvPr>
        </p:nvSpPr>
        <p:spPr>
          <a:xfrm>
            <a:off x="1106640" y="812880"/>
            <a:ext cx="5344920" cy="4008240"/>
          </a:xfrm>
          <a:prstGeom prst="rect">
            <a:avLst/>
          </a:prstGeom>
        </p:spPr>
      </p:sp>
      <p:sp>
        <p:nvSpPr>
          <p:cNvPr id="221" name="PlaceHolder 2"/>
          <p:cNvSpPr>
            <a:spLocks noGrp="1"/>
          </p:cNvSpPr>
          <p:nvPr>
            <p:ph type="body"/>
          </p:nvPr>
        </p:nvSpPr>
        <p:spPr>
          <a:xfrm>
            <a:off x="756000" y="5078520"/>
            <a:ext cx="6047280" cy="4810680"/>
          </a:xfrm>
          <a:prstGeom prst="rect">
            <a:avLst/>
          </a:prstGeom>
        </p:spPr>
        <p:txBody>
          <a:bodyPr lIns="0" tIns="0" rIns="0" bIns="0"/>
          <a:lstStyle/>
          <a:p>
            <a:endParaRPr lang="de-DE" sz="2000" b="0" strike="noStrike" spc="-1">
              <a:latin typeface="Arial"/>
            </a:endParaRPr>
          </a:p>
        </p:txBody>
      </p:sp>
      <p:sp>
        <p:nvSpPr>
          <p:cNvPr id="222" name="TextShape 3"/>
          <p:cNvSpPr txBox="1"/>
          <p:nvPr/>
        </p:nvSpPr>
        <p:spPr>
          <a:xfrm>
            <a:off x="4278960" y="10157400"/>
            <a:ext cx="3280320" cy="533880"/>
          </a:xfrm>
          <a:prstGeom prst="rect">
            <a:avLst/>
          </a:prstGeom>
          <a:noFill/>
          <a:ln>
            <a:noFill/>
          </a:ln>
        </p:spPr>
        <p:txBody>
          <a:bodyPr lIns="0" tIns="0" rIns="0" bIns="0" anchor="b"/>
          <a:lstStyle/>
          <a:p>
            <a:pPr algn="r">
              <a:lnSpc>
                <a:spcPct val="100000"/>
              </a:lnSpc>
            </a:pPr>
            <a:fld id="{995879E7-A589-4C0E-8A41-9F1CACFF71A4}" type="slidenum">
              <a:rPr lang="de-DE" sz="1400" b="0" strike="noStrike" spc="-1">
                <a:solidFill>
                  <a:srgbClr val="000000"/>
                </a:solidFill>
                <a:latin typeface="Times New Roman"/>
                <a:ea typeface="+mn-ea"/>
              </a:rPr>
              <a:t>10</a:t>
            </a:fld>
            <a:endParaRPr lang="de-DE" sz="1400" b="0" strike="noStrike" spc="-1">
              <a:latin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PlaceHolder 1"/>
          <p:cNvSpPr>
            <a:spLocks noGrp="1" noRot="1" noChangeAspect="1"/>
          </p:cNvSpPr>
          <p:nvPr>
            <p:ph type="sldImg"/>
          </p:nvPr>
        </p:nvSpPr>
        <p:spPr>
          <a:xfrm>
            <a:off x="1106640" y="812880"/>
            <a:ext cx="5344920" cy="4008240"/>
          </a:xfrm>
          <a:prstGeom prst="rect">
            <a:avLst/>
          </a:prstGeom>
        </p:spPr>
      </p:sp>
      <p:sp>
        <p:nvSpPr>
          <p:cNvPr id="224" name="PlaceHolder 2"/>
          <p:cNvSpPr>
            <a:spLocks noGrp="1"/>
          </p:cNvSpPr>
          <p:nvPr>
            <p:ph type="body"/>
          </p:nvPr>
        </p:nvSpPr>
        <p:spPr>
          <a:xfrm>
            <a:off x="756000" y="5078520"/>
            <a:ext cx="6046920" cy="4810320"/>
          </a:xfrm>
          <a:prstGeom prst="rect">
            <a:avLst/>
          </a:prstGeom>
        </p:spPr>
        <p:txBody>
          <a:bodyPr lIns="0" tIns="0" rIns="0" bIns="0"/>
          <a:lstStyle/>
          <a:p>
            <a:pPr marL="171360" indent="-170640">
              <a:lnSpc>
                <a:spcPct val="100000"/>
              </a:lnSpc>
              <a:buClr>
                <a:srgbClr val="000000"/>
              </a:buClr>
              <a:buFont typeface="Symbol"/>
              <a:buChar char=""/>
            </a:pPr>
            <a:r>
              <a:rPr lang="de-DE" sz="2000" b="0" strike="noStrike" spc="-1">
                <a:latin typeface="Arial"/>
              </a:rPr>
              <a:t>Gefordert wird eine logische Trennung der Daten (z.B. separate Masken, eindeutig von der Hauptakte getrennte Zusatzfelder), eine physikalische Trennung ist nicht zwingend, bei sehr sensiblen Daten (z.B. Psychopathien, Beratung und Behandlung im Zusammenhang mit Straftaten) jedoch sinnvoll.</a:t>
            </a:r>
          </a:p>
          <a:p>
            <a:pPr marL="171360" indent="-170640">
              <a:lnSpc>
                <a:spcPct val="100000"/>
              </a:lnSpc>
              <a:buClr>
                <a:srgbClr val="000000"/>
              </a:buClr>
              <a:buFont typeface="Symbol"/>
              <a:buChar char=""/>
            </a:pPr>
            <a:r>
              <a:rPr lang="de-DE" sz="2000" b="0" strike="noStrike" spc="-1">
                <a:latin typeface="Arial"/>
              </a:rPr>
              <a:t>Bei Feldern innerhalb einer Maske sollten die Daten in unterschiedliche Tabellen fließen, damit die Hauptakte ohne nachträgliche Eingriffe (Editieren) herausgegeben werden kann (Integrität der Aufzeichnung/Speicherung).</a:t>
            </a:r>
          </a:p>
        </p:txBody>
      </p:sp>
      <p:sp>
        <p:nvSpPr>
          <p:cNvPr id="225" name="CustomShape 3"/>
          <p:cNvSpPr/>
          <p:nvPr/>
        </p:nvSpPr>
        <p:spPr>
          <a:xfrm>
            <a:off x="4278960" y="10157400"/>
            <a:ext cx="3279960" cy="53352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PlaceHolder 1"/>
          <p:cNvSpPr>
            <a:spLocks noGrp="1" noRot="1" noChangeAspect="1"/>
          </p:cNvSpPr>
          <p:nvPr>
            <p:ph type="sldImg"/>
          </p:nvPr>
        </p:nvSpPr>
        <p:spPr>
          <a:xfrm>
            <a:off x="1106640" y="812880"/>
            <a:ext cx="5344920" cy="4008240"/>
          </a:xfrm>
          <a:prstGeom prst="rect">
            <a:avLst/>
          </a:prstGeom>
        </p:spPr>
      </p:sp>
      <p:sp>
        <p:nvSpPr>
          <p:cNvPr id="227" name="PlaceHolder 2"/>
          <p:cNvSpPr>
            <a:spLocks noGrp="1"/>
          </p:cNvSpPr>
          <p:nvPr>
            <p:ph type="body"/>
          </p:nvPr>
        </p:nvSpPr>
        <p:spPr>
          <a:xfrm>
            <a:off x="756000" y="5078520"/>
            <a:ext cx="6046920" cy="4810320"/>
          </a:xfrm>
          <a:prstGeom prst="rect">
            <a:avLst/>
          </a:prstGeom>
        </p:spPr>
        <p:txBody>
          <a:bodyPr lIns="0" tIns="0" rIns="0" bIns="0"/>
          <a:lstStyle/>
          <a:p>
            <a:pPr marL="216000" indent="-215640">
              <a:lnSpc>
                <a:spcPct val="100000"/>
              </a:lnSpc>
            </a:pPr>
            <a:r>
              <a:rPr lang="de-DE" sz="2000" b="0" strike="noStrike" spc="-1">
                <a:latin typeface="Arial"/>
              </a:rPr>
              <a:t>Das Zeugnisverweigerungsrecht der Berufsgeheimnisträger regelt § 53 der StPO</a:t>
            </a:r>
          </a:p>
          <a:p>
            <a:pPr marL="216000" indent="-215640">
              <a:lnSpc>
                <a:spcPct val="100000"/>
              </a:lnSpc>
            </a:pPr>
            <a:r>
              <a:rPr lang="de-DE" sz="2000" b="0" strike="noStrike" spc="-1">
                <a:latin typeface="Arial"/>
              </a:rPr>
              <a:t>Im Absatz 2 werden die Ausnahmen von der Regel definiert:</a:t>
            </a:r>
          </a:p>
          <a:p>
            <a:pPr marL="216000" indent="-215640">
              <a:lnSpc>
                <a:spcPct val="100000"/>
              </a:lnSpc>
            </a:pPr>
            <a:r>
              <a:rPr lang="de-DE" sz="1200" b="0" strike="noStrike" spc="-1">
                <a:solidFill>
                  <a:srgbClr val="000000"/>
                </a:solidFill>
                <a:latin typeface="+mn-lt"/>
                <a:ea typeface="+mn-ea"/>
              </a:rPr>
              <a:t>(2) 1Die in Absatz 1 Satz 1 Nr. 2 bis 3b Genannten dürfen das Zeugnis nicht verweigern, wenn sie von der Verpflichtung zur Verschwiegenheit entbunden sind. 2Die Berechtigung zur Zeugnisverweigerung der in Absatz 1 Satz 1 Nr. 5 Genannten über den Inhalt selbst erarbeiteter Materialien und den Gegenstand entsprechender Wahrnehmungen entfällt, wenn die Aussage zur Aufklärung eines Verbrechens beitragen soll oder wenn Gegenstand der Untersuchung</a:t>
            </a:r>
            <a:endParaRPr lang="de-DE" sz="1200" b="0" strike="noStrike" spc="-1">
              <a:latin typeface="Arial"/>
            </a:endParaRPr>
          </a:p>
          <a:p>
            <a:pPr marL="216000" indent="-215640">
              <a:lnSpc>
                <a:spcPct val="100000"/>
              </a:lnSpc>
            </a:pPr>
            <a:endParaRPr lang="de-DE" sz="1200" b="0" strike="noStrike" spc="-1">
              <a:latin typeface="Arial"/>
            </a:endParaRPr>
          </a:p>
          <a:p>
            <a:pPr marL="216000" indent="-215640">
              <a:lnSpc>
                <a:spcPct val="100000"/>
              </a:lnSpc>
            </a:pPr>
            <a:r>
              <a:rPr lang="de-DE" sz="1200" b="0" strike="noStrike" spc="-1">
                <a:solidFill>
                  <a:srgbClr val="000000"/>
                </a:solidFill>
                <a:latin typeface="+mn-lt"/>
                <a:ea typeface="+mn-ea"/>
              </a:rPr>
              <a:t>1.	eine Straftat des Friedensverrats und der Gefährdung des demokratischen Rechtsstaats oder des Landesverrats und der Gefährdung der äußeren Sicherheit (§§ 80a, 85, 87, 88, 95, auch in Verbindung mit § 97b, §§ 97a, 98 bis 100a des Strafgesetzbuches),</a:t>
            </a:r>
            <a:endParaRPr lang="de-DE" sz="1200" b="0" strike="noStrike" spc="-1">
              <a:latin typeface="Arial"/>
            </a:endParaRPr>
          </a:p>
          <a:p>
            <a:pPr marL="216000" indent="-215640">
              <a:lnSpc>
                <a:spcPct val="100000"/>
              </a:lnSpc>
            </a:pPr>
            <a:r>
              <a:rPr lang="de-DE" sz="1200" b="0" strike="noStrike" spc="-1">
                <a:solidFill>
                  <a:srgbClr val="000000"/>
                </a:solidFill>
                <a:latin typeface="+mn-lt"/>
                <a:ea typeface="+mn-ea"/>
              </a:rPr>
              <a:t>2.	eine Straftat gegen die sexuelle Selbstbestimmung nach den §§ 174 bis 176, 177 Absatz 2 Nummer 1 des Strafgesetzbuches oder</a:t>
            </a:r>
            <a:endParaRPr lang="de-DE" sz="1200" b="0" strike="noStrike" spc="-1">
              <a:latin typeface="Arial"/>
            </a:endParaRPr>
          </a:p>
          <a:p>
            <a:pPr marL="216000" indent="-215640">
              <a:lnSpc>
                <a:spcPct val="100000"/>
              </a:lnSpc>
            </a:pPr>
            <a:r>
              <a:rPr lang="de-DE" sz="1200" b="0" strike="noStrike" spc="-1">
                <a:solidFill>
                  <a:srgbClr val="000000"/>
                </a:solidFill>
                <a:latin typeface="+mn-lt"/>
                <a:ea typeface="+mn-ea"/>
              </a:rPr>
              <a:t>3.	eine Geldwäsche, eine Verschleierung unrechtmäßig erlangter Vermögenswerte nach § 261 Abs. 1 bis 4 des Strafgesetzbuches</a:t>
            </a:r>
            <a:endParaRPr lang="de-DE" sz="1200" b="0" strike="noStrike" spc="-1">
              <a:latin typeface="Arial"/>
            </a:endParaRPr>
          </a:p>
          <a:p>
            <a:pPr marL="216000" indent="-215640">
              <a:lnSpc>
                <a:spcPct val="100000"/>
              </a:lnSpc>
            </a:pPr>
            <a:r>
              <a:rPr lang="de-DE" sz="1200" b="0" strike="noStrike" spc="-1">
                <a:solidFill>
                  <a:srgbClr val="000000"/>
                </a:solidFill>
                <a:latin typeface="+mn-lt"/>
                <a:ea typeface="+mn-ea"/>
              </a:rPr>
              <a:t>ist und die Erforschung des Sachverhalts oder die Ermittlung des Aufenthaltsortes des Beschuldigten auf andere Weise aussichtslos oder wesentlich erschwert wäre. 3Der Zeuge kann jedoch auch in diesen Fällen die Aussage verweigern, soweit sie zur Offenbarung der Person des Verfassers oder Einsenders von Beiträgen und Unterlagen oder des sonstigen Informanten oder der ihm im Hinblick auf seine Tätigkeit nach Absatz 1 Satz 1 Nr. 5 gemachten Mitteilungen oder deren Inhalts führen würde.</a:t>
            </a:r>
            <a:endParaRPr lang="de-DE" sz="1200" b="0" strike="noStrike" spc="-1">
              <a:latin typeface="Arial"/>
            </a:endParaRPr>
          </a:p>
          <a:p>
            <a:pPr marL="216000" indent="-215640">
              <a:lnSpc>
                <a:spcPct val="100000"/>
              </a:lnSpc>
            </a:pPr>
            <a:endParaRPr lang="de-DE" sz="1200" b="0" strike="noStrike" spc="-1">
              <a:latin typeface="Arial"/>
            </a:endParaRPr>
          </a:p>
        </p:txBody>
      </p:sp>
      <p:sp>
        <p:nvSpPr>
          <p:cNvPr id="228" name="CustomShape 3"/>
          <p:cNvSpPr/>
          <p:nvPr/>
        </p:nvSpPr>
        <p:spPr>
          <a:xfrm>
            <a:off x="4278960" y="10157400"/>
            <a:ext cx="3279960" cy="53352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PlaceHolder 1"/>
          <p:cNvSpPr>
            <a:spLocks noGrp="1" noRot="1" noChangeAspect="1"/>
          </p:cNvSpPr>
          <p:nvPr>
            <p:ph type="sldImg"/>
          </p:nvPr>
        </p:nvSpPr>
        <p:spPr>
          <a:xfrm>
            <a:off x="1106640" y="812880"/>
            <a:ext cx="5344920" cy="4008240"/>
          </a:xfrm>
          <a:prstGeom prst="rect">
            <a:avLst/>
          </a:prstGeom>
        </p:spPr>
      </p:sp>
      <p:sp>
        <p:nvSpPr>
          <p:cNvPr id="230" name="PlaceHolder 2"/>
          <p:cNvSpPr>
            <a:spLocks noGrp="1"/>
          </p:cNvSpPr>
          <p:nvPr>
            <p:ph type="body"/>
          </p:nvPr>
        </p:nvSpPr>
        <p:spPr>
          <a:xfrm>
            <a:off x="756000" y="5078520"/>
            <a:ext cx="6046920" cy="4810320"/>
          </a:xfrm>
          <a:prstGeom prst="rect">
            <a:avLst/>
          </a:prstGeom>
        </p:spPr>
        <p:txBody>
          <a:bodyPr lIns="0" tIns="0" rIns="0" bIns="0"/>
          <a:lstStyle/>
          <a:p>
            <a:pPr marL="216000" indent="-215640">
              <a:lnSpc>
                <a:spcPct val="100000"/>
              </a:lnSpc>
            </a:pPr>
            <a:r>
              <a:rPr lang="de-DE" sz="2000" b="0" strike="noStrike" spc="-1">
                <a:latin typeface="Arial"/>
              </a:rPr>
              <a:t>Mit Bezug auf die auslagerungsfähigen Tätigkeiten gilt:</a:t>
            </a:r>
          </a:p>
          <a:p>
            <a:pPr marL="228600" indent="-227880">
              <a:lnSpc>
                <a:spcPct val="100000"/>
              </a:lnSpc>
              <a:buClr>
                <a:srgbClr val="000000"/>
              </a:buClr>
              <a:buFont typeface="StarSymbol"/>
              <a:buAutoNum type="arabicParenR"/>
            </a:pPr>
            <a:r>
              <a:rPr lang="de-DE" sz="2000" b="0" strike="noStrike" spc="-1">
                <a:latin typeface="Arial"/>
              </a:rPr>
              <a:t>Personenbezogene Daten entweder verschlüsselt oder auf externen(mobilen) Datenträger abspeichern,</a:t>
            </a:r>
          </a:p>
          <a:p>
            <a:pPr marL="228600" indent="-227880">
              <a:lnSpc>
                <a:spcPct val="100000"/>
              </a:lnSpc>
              <a:buClr>
                <a:srgbClr val="000000"/>
              </a:buClr>
              <a:buFont typeface="StarSymbol"/>
              <a:buAutoNum type="arabicParenR"/>
            </a:pPr>
            <a:r>
              <a:rPr lang="de-DE" sz="2000" b="0" strike="noStrike" spc="-1">
                <a:latin typeface="Arial"/>
              </a:rPr>
              <a:t>Verpflichtung auf Wahrung des Datengeheimnisses für jeden Dienstleister und für jeden konkreten Fall,</a:t>
            </a:r>
          </a:p>
          <a:p>
            <a:pPr marL="228600" indent="-227880">
              <a:lnSpc>
                <a:spcPct val="100000"/>
              </a:lnSpc>
              <a:buClr>
                <a:srgbClr val="000000"/>
              </a:buClr>
              <a:buFont typeface="StarSymbol"/>
              <a:buAutoNum type="arabicParenR"/>
            </a:pPr>
            <a:r>
              <a:rPr lang="de-DE" sz="2000" b="0" strike="noStrike" spc="-1">
                <a:latin typeface="Arial"/>
              </a:rPr>
              <a:t>Fernwartungskanäle nur punktuell öffnen (für die konkrete Wartung) und nicht ohne Aufsicht der Verantwortlichen,</a:t>
            </a:r>
          </a:p>
          <a:p>
            <a:pPr marL="228600" indent="-227880">
              <a:lnSpc>
                <a:spcPct val="100000"/>
              </a:lnSpc>
              <a:buClr>
                <a:srgbClr val="000000"/>
              </a:buClr>
              <a:buFont typeface="StarSymbol"/>
              <a:buAutoNum type="arabicParenR"/>
            </a:pPr>
            <a:r>
              <a:rPr lang="de-DE" sz="2000" b="0" strike="noStrike" spc="-1">
                <a:latin typeface="Arial"/>
              </a:rPr>
              <a:t>Ausschließlich Einbezug ISO-zertifizierter Hoster mit AV-Vertrag.</a:t>
            </a:r>
          </a:p>
        </p:txBody>
      </p:sp>
      <p:sp>
        <p:nvSpPr>
          <p:cNvPr id="231" name="CustomShape 3"/>
          <p:cNvSpPr/>
          <p:nvPr/>
        </p:nvSpPr>
        <p:spPr>
          <a:xfrm>
            <a:off x="4278960" y="10157400"/>
            <a:ext cx="3279960" cy="53352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PlaceHolder 1"/>
          <p:cNvSpPr>
            <a:spLocks noGrp="1" noRot="1" noChangeAspect="1"/>
          </p:cNvSpPr>
          <p:nvPr>
            <p:ph type="sldImg"/>
          </p:nvPr>
        </p:nvSpPr>
        <p:spPr>
          <a:xfrm>
            <a:off x="1106640" y="812880"/>
            <a:ext cx="5344920" cy="4008240"/>
          </a:xfrm>
          <a:prstGeom prst="rect">
            <a:avLst/>
          </a:prstGeom>
        </p:spPr>
      </p:sp>
      <p:sp>
        <p:nvSpPr>
          <p:cNvPr id="233" name="PlaceHolder 2"/>
          <p:cNvSpPr>
            <a:spLocks noGrp="1"/>
          </p:cNvSpPr>
          <p:nvPr>
            <p:ph type="body"/>
          </p:nvPr>
        </p:nvSpPr>
        <p:spPr>
          <a:xfrm>
            <a:off x="756000" y="5078520"/>
            <a:ext cx="6046920" cy="4810320"/>
          </a:xfrm>
          <a:prstGeom prst="rect">
            <a:avLst/>
          </a:prstGeom>
        </p:spPr>
        <p:txBody>
          <a:bodyPr lIns="0" tIns="0" rIns="0" bIns="0"/>
          <a:lstStyle/>
          <a:p>
            <a:pPr marL="216000" indent="-215640">
              <a:lnSpc>
                <a:spcPct val="100000"/>
              </a:lnSpc>
            </a:pPr>
            <a:r>
              <a:rPr lang="de-DE" sz="2000" b="0" strike="noStrike" spc="-1">
                <a:latin typeface="Arial"/>
              </a:rPr>
              <a:t>Zur Problematik der </a:t>
            </a:r>
          </a:p>
          <a:p>
            <a:pPr marL="216000" indent="-215640">
              <a:lnSpc>
                <a:spcPct val="100000"/>
              </a:lnSpc>
            </a:pPr>
            <a:r>
              <a:rPr lang="de-DE" sz="2000" b="0" strike="noStrike" spc="-1">
                <a:latin typeface="Arial"/>
              </a:rPr>
              <a:t>speicherung in Deutschland siehe: https://www.datenschutz.org/vorratsdatenspeicherung/</a:t>
            </a:r>
          </a:p>
          <a:p>
            <a:pPr marL="216000" indent="-215640">
              <a:lnSpc>
                <a:spcPct val="100000"/>
              </a:lnSpc>
            </a:pPr>
            <a:endParaRPr lang="de-DE" sz="2000" b="0" strike="noStrike" spc="-1">
              <a:latin typeface="Arial"/>
            </a:endParaRPr>
          </a:p>
          <a:p>
            <a:pPr marL="216000" indent="-215640">
              <a:lnSpc>
                <a:spcPct val="100000"/>
              </a:lnSpc>
            </a:pPr>
            <a:r>
              <a:rPr lang="de-DE" sz="2000" b="0" strike="noStrike" spc="-1">
                <a:latin typeface="Arial"/>
              </a:rPr>
              <a:t>Rechtseinstände:</a:t>
            </a:r>
          </a:p>
          <a:p>
            <a:pPr marL="216000" indent="-215640">
              <a:lnSpc>
                <a:spcPct val="100000"/>
              </a:lnSpc>
            </a:pPr>
            <a:r>
              <a:rPr lang="de-DE" sz="1200" b="0" strike="noStrike" spc="-1">
                <a:latin typeface="+mn-lt"/>
              </a:rPr>
              <a:t>§ 113a /§113b TKG in Verbindung mit § 3 und § 96 TKG in Verbindung mit §100g StPO.</a:t>
            </a:r>
            <a:endParaRPr lang="de-DE" sz="1200" b="0" strike="noStrike" spc="-1">
              <a:latin typeface="Arial"/>
            </a:endParaRPr>
          </a:p>
          <a:p>
            <a:pPr marL="216000" indent="-215640">
              <a:lnSpc>
                <a:spcPct val="100000"/>
              </a:lnSpc>
            </a:pPr>
            <a:endParaRPr lang="de-DE" sz="1200" b="0" strike="noStrike" spc="-1">
              <a:latin typeface="Arial"/>
            </a:endParaRPr>
          </a:p>
          <a:p>
            <a:pPr marL="216000" indent="-215640">
              <a:lnSpc>
                <a:spcPct val="100000"/>
              </a:lnSpc>
            </a:pPr>
            <a:endParaRPr lang="de-DE" sz="1200" b="0" strike="noStrike" spc="-1">
              <a:latin typeface="Arial"/>
            </a:endParaRPr>
          </a:p>
          <a:p>
            <a:pPr marL="216000" indent="-215640">
              <a:lnSpc>
                <a:spcPct val="100000"/>
              </a:lnSpc>
            </a:pPr>
            <a:r>
              <a:rPr lang="de-DE" sz="2000" b="1" u="sng" strike="noStrike" spc="-1">
                <a:uFillTx/>
                <a:latin typeface="+mn-lt"/>
              </a:rPr>
              <a:t>Gespeicherte Kategorien:</a:t>
            </a:r>
            <a:endParaRPr lang="de-DE" sz="2000" b="0" strike="noStrike" spc="-1">
              <a:latin typeface="Arial"/>
            </a:endParaRPr>
          </a:p>
          <a:p>
            <a:pPr marL="216000" indent="-215640">
              <a:lnSpc>
                <a:spcPct val="100000"/>
              </a:lnSpc>
            </a:pPr>
            <a:r>
              <a:rPr lang="de-DE" sz="1200" b="1" strike="noStrike" spc="-1">
                <a:solidFill>
                  <a:srgbClr val="000000"/>
                </a:solidFill>
                <a:latin typeface="+mn-lt"/>
                <a:ea typeface="+mn-ea"/>
              </a:rPr>
              <a:t>Vorratsdatenspeicherung: Dank mobiler Daten sind Sie nie ganz unsichtbar.</a:t>
            </a:r>
            <a:endParaRPr lang="de-DE" sz="1200" b="0" strike="noStrike" spc="-1">
              <a:latin typeface="Arial"/>
            </a:endParaRPr>
          </a:p>
          <a:p>
            <a:pPr marL="216000" indent="-215640">
              <a:lnSpc>
                <a:spcPct val="100000"/>
              </a:lnSpc>
            </a:pPr>
            <a:r>
              <a:rPr lang="de-DE" sz="1200" b="0" strike="noStrike" spc="-1">
                <a:solidFill>
                  <a:srgbClr val="000000"/>
                </a:solidFill>
                <a:latin typeface="+mn-lt"/>
                <a:ea typeface="+mn-ea"/>
              </a:rPr>
              <a:t>Zunächst sollen laut der Vorgaben zur Vorratsdatenspeicherung </a:t>
            </a:r>
            <a:r>
              <a:rPr lang="de-DE" sz="1200" b="1" strike="noStrike" spc="-1">
                <a:solidFill>
                  <a:srgbClr val="000000"/>
                </a:solidFill>
                <a:latin typeface="+mn-lt"/>
                <a:ea typeface="+mn-ea"/>
              </a:rPr>
              <a:t>bestimmte Kategorien personenbezogener Daten</a:t>
            </a:r>
            <a:r>
              <a:rPr lang="de-DE" sz="1200" b="0" strike="noStrike" spc="-1">
                <a:solidFill>
                  <a:srgbClr val="000000"/>
                </a:solidFill>
                <a:latin typeface="+mn-lt"/>
                <a:ea typeface="+mn-ea"/>
              </a:rPr>
              <a:t> von Providern und Telekommunikationsdiensten gespeichert werden, nämlich:</a:t>
            </a:r>
            <a:endParaRPr lang="de-DE" sz="1200" b="0" strike="noStrike" spc="-1">
              <a:latin typeface="Arial"/>
            </a:endParaRPr>
          </a:p>
          <a:p>
            <a:pPr marL="216000" indent="-215640">
              <a:lnSpc>
                <a:spcPct val="100000"/>
              </a:lnSpc>
            </a:pPr>
            <a:r>
              <a:rPr lang="de-DE" sz="1200" b="1" strike="noStrike" spc="-1">
                <a:solidFill>
                  <a:srgbClr val="000000"/>
                </a:solidFill>
                <a:latin typeface="+mn-lt"/>
                <a:ea typeface="+mn-ea"/>
              </a:rPr>
              <a:t>Standortdaten</a:t>
            </a:r>
            <a:r>
              <a:rPr lang="de-DE" sz="1200" b="0" strike="noStrike" spc="-1">
                <a:solidFill>
                  <a:srgbClr val="000000"/>
                </a:solidFill>
                <a:latin typeface="+mn-lt"/>
                <a:ea typeface="+mn-ea"/>
              </a:rPr>
              <a:t> bei Aufnahme eines Telefonats über das Mobiltelefon (Dies betrifft alle Teilnehmer der Telefonate, also sowohl Anrufer wie auch Angerufenen.)</a:t>
            </a:r>
            <a:endParaRPr lang="de-DE" sz="1200" b="0" strike="noStrike" spc="-1">
              <a:latin typeface="Arial"/>
            </a:endParaRPr>
          </a:p>
          <a:p>
            <a:pPr marL="216000" indent="-215640">
              <a:lnSpc>
                <a:spcPct val="100000"/>
              </a:lnSpc>
            </a:pPr>
            <a:r>
              <a:rPr lang="de-DE" sz="1200" b="1" strike="noStrike" spc="-1">
                <a:solidFill>
                  <a:srgbClr val="000000"/>
                </a:solidFill>
                <a:latin typeface="+mn-lt"/>
                <a:ea typeface="+mn-ea"/>
              </a:rPr>
              <a:t>Standortdaten</a:t>
            </a:r>
            <a:r>
              <a:rPr lang="de-DE" sz="1200" b="0" strike="noStrike" spc="-1">
                <a:solidFill>
                  <a:srgbClr val="000000"/>
                </a:solidFill>
                <a:latin typeface="+mn-lt"/>
                <a:ea typeface="+mn-ea"/>
              </a:rPr>
              <a:t> zu Beginn der mobilen Internetnutzung über das Mobiltelefon oder andere mobile Kommunikationsgeräte (inklusive WhatsApp-Nutzung, Skype usf.)</a:t>
            </a:r>
            <a:endParaRPr lang="de-DE" sz="1200" b="0" strike="noStrike" spc="-1">
              <a:latin typeface="Arial"/>
            </a:endParaRPr>
          </a:p>
          <a:p>
            <a:pPr marL="216000" indent="-215640">
              <a:lnSpc>
                <a:spcPct val="100000"/>
              </a:lnSpc>
            </a:pPr>
            <a:r>
              <a:rPr lang="de-DE" sz="1200" b="0" strike="noStrike" spc="-1">
                <a:solidFill>
                  <a:srgbClr val="000000"/>
                </a:solidFill>
                <a:latin typeface="+mn-lt"/>
                <a:ea typeface="+mn-ea"/>
              </a:rPr>
              <a:t>bei </a:t>
            </a:r>
            <a:r>
              <a:rPr lang="de-DE" sz="1200" b="1" strike="noStrike" spc="-1">
                <a:solidFill>
                  <a:srgbClr val="000000"/>
                </a:solidFill>
                <a:latin typeface="+mn-lt"/>
                <a:ea typeface="+mn-ea"/>
              </a:rPr>
              <a:t>Telefonaten</a:t>
            </a:r>
            <a:r>
              <a:rPr lang="de-DE" sz="1200" b="0" strike="noStrike" spc="-1">
                <a:solidFill>
                  <a:srgbClr val="000000"/>
                </a:solidFill>
                <a:latin typeface="+mn-lt"/>
                <a:ea typeface="+mn-ea"/>
              </a:rPr>
              <a:t> (mobil oder Festnetz) sowohl die Rufnummern als auch den Zeitpunkt und die genaue Dauer der Gespräche</a:t>
            </a:r>
            <a:endParaRPr lang="de-DE" sz="1200" b="0" strike="noStrike" spc="-1">
              <a:latin typeface="Arial"/>
            </a:endParaRPr>
          </a:p>
          <a:p>
            <a:pPr marL="216000" indent="-215640">
              <a:lnSpc>
                <a:spcPct val="100000"/>
              </a:lnSpc>
            </a:pPr>
            <a:r>
              <a:rPr lang="de-DE" sz="1200" b="0" strike="noStrike" spc="-1">
                <a:solidFill>
                  <a:srgbClr val="000000"/>
                </a:solidFill>
                <a:latin typeface="+mn-lt"/>
                <a:ea typeface="+mn-ea"/>
              </a:rPr>
              <a:t>bei </a:t>
            </a:r>
            <a:r>
              <a:rPr lang="de-DE" sz="1200" b="1" strike="noStrike" spc="-1">
                <a:solidFill>
                  <a:srgbClr val="000000"/>
                </a:solidFill>
                <a:latin typeface="+mn-lt"/>
                <a:ea typeface="+mn-ea"/>
              </a:rPr>
              <a:t>SMS/MMS</a:t>
            </a:r>
            <a:r>
              <a:rPr lang="de-DE" sz="1200" b="0" strike="noStrike" spc="-1">
                <a:solidFill>
                  <a:srgbClr val="000000"/>
                </a:solidFill>
                <a:latin typeface="+mn-lt"/>
                <a:ea typeface="+mn-ea"/>
              </a:rPr>
              <a:t>-Nachrichten sowohl die Rufnummern als auch die Sende- und Empfangszeiten</a:t>
            </a:r>
            <a:endParaRPr lang="de-DE" sz="1200" b="0" strike="noStrike" spc="-1">
              <a:latin typeface="Arial"/>
            </a:endParaRPr>
          </a:p>
          <a:p>
            <a:pPr marL="216000" indent="-215640">
              <a:lnSpc>
                <a:spcPct val="100000"/>
              </a:lnSpc>
            </a:pPr>
            <a:r>
              <a:rPr lang="de-DE" sz="1200" b="0" strike="noStrike" spc="-1">
                <a:solidFill>
                  <a:srgbClr val="000000"/>
                </a:solidFill>
                <a:latin typeface="+mn-lt"/>
                <a:ea typeface="+mn-ea"/>
              </a:rPr>
              <a:t>die jeweils zugewiesenen </a:t>
            </a:r>
            <a:r>
              <a:rPr lang="de-DE" sz="1200" b="1" u="sng" strike="noStrike" spc="-1">
                <a:solidFill>
                  <a:srgbClr val="000000"/>
                </a:solidFill>
                <a:uFillTx/>
                <a:latin typeface="+mn-lt"/>
                <a:ea typeface="+mn-ea"/>
                <a:hlinkClick r:id="rId3"/>
              </a:rPr>
              <a:t>IP-Adressen</a:t>
            </a:r>
            <a:r>
              <a:rPr lang="de-DE" sz="1200" b="0" u="sng" strike="noStrike" spc="-1">
                <a:solidFill>
                  <a:srgbClr val="000000"/>
                </a:solidFill>
                <a:uFillTx/>
                <a:latin typeface="+mn-lt"/>
                <a:ea typeface="+mn-ea"/>
                <a:hlinkClick r:id="rId3"/>
              </a:rPr>
              <a:t> eines jeden Internetnutzers sowie Dauer und Zeitpunkt der Nutzung</a:t>
            </a:r>
            <a:endParaRPr lang="de-DE" sz="1200" b="0" strike="noStrike" spc="-1">
              <a:latin typeface="Arial"/>
            </a:endParaRPr>
          </a:p>
          <a:p>
            <a:pPr marL="216000" indent="-215640">
              <a:lnSpc>
                <a:spcPct val="100000"/>
              </a:lnSpc>
            </a:pPr>
            <a:endParaRPr lang="de-DE" sz="1200" b="0" strike="noStrike" spc="-1">
              <a:latin typeface="Arial"/>
            </a:endParaRPr>
          </a:p>
        </p:txBody>
      </p:sp>
      <p:sp>
        <p:nvSpPr>
          <p:cNvPr id="234" name="CustomShape 3"/>
          <p:cNvSpPr/>
          <p:nvPr/>
        </p:nvSpPr>
        <p:spPr>
          <a:xfrm>
            <a:off x="4278960" y="10157400"/>
            <a:ext cx="3279960" cy="53352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PlaceHolder 1"/>
          <p:cNvSpPr>
            <a:spLocks noGrp="1" noRot="1" noChangeAspect="1"/>
          </p:cNvSpPr>
          <p:nvPr>
            <p:ph type="sldImg"/>
          </p:nvPr>
        </p:nvSpPr>
        <p:spPr>
          <a:xfrm>
            <a:off x="1106640" y="812880"/>
            <a:ext cx="5344920" cy="4008240"/>
          </a:xfrm>
          <a:prstGeom prst="rect">
            <a:avLst/>
          </a:prstGeom>
        </p:spPr>
      </p:sp>
      <p:sp>
        <p:nvSpPr>
          <p:cNvPr id="236" name="PlaceHolder 2"/>
          <p:cNvSpPr>
            <a:spLocks noGrp="1"/>
          </p:cNvSpPr>
          <p:nvPr>
            <p:ph type="body"/>
          </p:nvPr>
        </p:nvSpPr>
        <p:spPr>
          <a:xfrm>
            <a:off x="756000" y="5078520"/>
            <a:ext cx="6046920" cy="4810320"/>
          </a:xfrm>
          <a:prstGeom prst="rect">
            <a:avLst/>
          </a:prstGeom>
        </p:spPr>
        <p:txBody>
          <a:bodyPr lIns="0" tIns="0" rIns="0" bIns="0"/>
          <a:lstStyle/>
          <a:p>
            <a:pPr marL="216000" indent="-215640">
              <a:lnSpc>
                <a:spcPct val="100000"/>
              </a:lnSpc>
            </a:pPr>
            <a:r>
              <a:rPr lang="de-DE" sz="2000" b="0" strike="noStrike" spc="-1">
                <a:latin typeface="Arial"/>
              </a:rPr>
              <a:t>Im Zusammenhang mit elektronischer Aktenführung gilt, dass eine Kopie der elektronischen Akte gleichwertig mit dem auf dem Rechner gespeicherten Original ist. </a:t>
            </a:r>
          </a:p>
        </p:txBody>
      </p:sp>
      <p:sp>
        <p:nvSpPr>
          <p:cNvPr id="237" name="CustomShape 3"/>
          <p:cNvSpPr/>
          <p:nvPr/>
        </p:nvSpPr>
        <p:spPr>
          <a:xfrm>
            <a:off x="4278960" y="10157400"/>
            <a:ext cx="3279960" cy="53352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PlaceHolder 1"/>
          <p:cNvSpPr>
            <a:spLocks noGrp="1" noRot="1" noChangeAspect="1"/>
          </p:cNvSpPr>
          <p:nvPr>
            <p:ph type="sldImg"/>
          </p:nvPr>
        </p:nvSpPr>
        <p:spPr>
          <a:xfrm>
            <a:off x="1143000" y="685800"/>
            <a:ext cx="4571640" cy="3428640"/>
          </a:xfrm>
          <a:prstGeom prst="rect">
            <a:avLst/>
          </a:prstGeom>
        </p:spPr>
      </p:sp>
      <p:sp>
        <p:nvSpPr>
          <p:cNvPr id="239" name="PlaceHolder 2"/>
          <p:cNvSpPr>
            <a:spLocks noGrp="1"/>
          </p:cNvSpPr>
          <p:nvPr>
            <p:ph type="body"/>
          </p:nvPr>
        </p:nvSpPr>
        <p:spPr>
          <a:xfrm>
            <a:off x="685800" y="4343400"/>
            <a:ext cx="5485320" cy="4113720"/>
          </a:xfrm>
          <a:prstGeom prst="rect">
            <a:avLst/>
          </a:prstGeom>
        </p:spPr>
        <p:txBody>
          <a:bodyPr lIns="0" tIns="0" rIns="0" bIns="0"/>
          <a:lstStyle/>
          <a:p>
            <a:endParaRPr lang="de-DE" sz="2000" b="0" strike="noStrike" spc="-1">
              <a:latin typeface="Arial"/>
            </a:endParaRPr>
          </a:p>
        </p:txBody>
      </p:sp>
      <p:sp>
        <p:nvSpPr>
          <p:cNvPr id="240" name="CustomShape 3"/>
          <p:cNvSpPr/>
          <p:nvPr/>
        </p:nvSpPr>
        <p:spPr>
          <a:xfrm>
            <a:off x="3884760" y="8685360"/>
            <a:ext cx="2970720" cy="45612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85800" y="2130480"/>
            <a:ext cx="7771320" cy="1468800"/>
          </a:xfrm>
          <a:prstGeom prst="rect">
            <a:avLst/>
          </a:prstGeom>
        </p:spPr>
        <p:txBody>
          <a:bodyPr lIns="0" tIns="0" rIns="0" bIns="0" anchor="ctr"/>
          <a:lstStyle/>
          <a:p>
            <a:endParaRPr lang="de-DE" sz="1800" b="0" strike="noStrike" spc="-1">
              <a:solidFill>
                <a:srgbClr val="000000"/>
              </a:solidFill>
              <a:latin typeface="Arial"/>
            </a:endParaRPr>
          </a:p>
        </p:txBody>
      </p:sp>
      <p:sp>
        <p:nvSpPr>
          <p:cNvPr id="24" name="PlaceHolder 2"/>
          <p:cNvSpPr>
            <a:spLocks noGrp="1"/>
          </p:cNvSpPr>
          <p:nvPr>
            <p:ph type="body"/>
          </p:nvPr>
        </p:nvSpPr>
        <p:spPr>
          <a:xfrm>
            <a:off x="457200" y="1604520"/>
            <a:ext cx="8228880" cy="189684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25" name="PlaceHolder 3"/>
          <p:cNvSpPr>
            <a:spLocks noGrp="1"/>
          </p:cNvSpPr>
          <p:nvPr>
            <p:ph type="body"/>
          </p:nvPr>
        </p:nvSpPr>
        <p:spPr>
          <a:xfrm>
            <a:off x="457200" y="3682080"/>
            <a:ext cx="8228880" cy="1896840"/>
          </a:xfrm>
          <a:prstGeom prst="rect">
            <a:avLst/>
          </a:prstGeom>
        </p:spPr>
        <p:txBody>
          <a:bodyPr lIns="0" tIns="0" rIns="0" bIns="0">
            <a:normAutofit/>
          </a:bodyPr>
          <a:lstStyle/>
          <a:p>
            <a:endParaRPr lang="de-DE" sz="1800" b="0" strike="noStrike" spc="-1">
              <a:solidFill>
                <a:srgbClr val="000000"/>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85800" y="2130480"/>
            <a:ext cx="7771320" cy="1468800"/>
          </a:xfrm>
          <a:prstGeom prst="rect">
            <a:avLst/>
          </a:prstGeom>
        </p:spPr>
        <p:txBody>
          <a:bodyPr lIns="0" tIns="0" rIns="0" bIns="0" anchor="ctr"/>
          <a:lstStyle/>
          <a:p>
            <a:endParaRPr lang="de-DE" sz="1800" b="0" strike="noStrike" spc="-1">
              <a:solidFill>
                <a:srgbClr val="000000"/>
              </a:solidFill>
              <a:latin typeface="Arial"/>
            </a:endParaRPr>
          </a:p>
        </p:txBody>
      </p:sp>
      <p:sp>
        <p:nvSpPr>
          <p:cNvPr id="27"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28"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29" name="PlaceHolder 4"/>
          <p:cNvSpPr>
            <a:spLocks noGrp="1"/>
          </p:cNvSpPr>
          <p:nvPr>
            <p:ph type="body"/>
          </p:nvPr>
        </p:nvSpPr>
        <p:spPr>
          <a:xfrm>
            <a:off x="4673880" y="3682080"/>
            <a:ext cx="4015440" cy="189684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30" name="PlaceHolder 5"/>
          <p:cNvSpPr>
            <a:spLocks noGrp="1"/>
          </p:cNvSpPr>
          <p:nvPr>
            <p:ph type="body"/>
          </p:nvPr>
        </p:nvSpPr>
        <p:spPr>
          <a:xfrm>
            <a:off x="457200" y="3682080"/>
            <a:ext cx="4015440" cy="1896840"/>
          </a:xfrm>
          <a:prstGeom prst="rect">
            <a:avLst/>
          </a:prstGeom>
        </p:spPr>
        <p:txBody>
          <a:bodyPr lIns="0" tIns="0" rIns="0" bIns="0">
            <a:normAutofit/>
          </a:bodyPr>
          <a:lstStyle/>
          <a:p>
            <a:endParaRPr lang="de-DE" sz="1800" b="0" strike="noStrike" spc="-1">
              <a:solidFill>
                <a:srgbClr val="000000"/>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85800" y="2130480"/>
            <a:ext cx="7771320" cy="1468800"/>
          </a:xfrm>
          <a:prstGeom prst="rect">
            <a:avLst/>
          </a:prstGeom>
        </p:spPr>
        <p:txBody>
          <a:bodyPr lIns="0" tIns="0" rIns="0" bIns="0" anchor="ctr"/>
          <a:lstStyle/>
          <a:p>
            <a:endParaRPr lang="de-DE" sz="1800" b="0" strike="noStrike" spc="-1">
              <a:solidFill>
                <a:srgbClr val="000000"/>
              </a:solidFill>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35" name="PlaceHolder 5"/>
          <p:cNvSpPr>
            <a:spLocks noGrp="1"/>
          </p:cNvSpPr>
          <p:nvPr>
            <p:ph type="body"/>
          </p:nvPr>
        </p:nvSpPr>
        <p:spPr>
          <a:xfrm>
            <a:off x="6022080" y="3682080"/>
            <a:ext cx="2649600" cy="189684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37" name="PlaceHolder 7"/>
          <p:cNvSpPr>
            <a:spLocks noGrp="1"/>
          </p:cNvSpPr>
          <p:nvPr>
            <p:ph type="body"/>
          </p:nvPr>
        </p:nvSpPr>
        <p:spPr>
          <a:xfrm>
            <a:off x="457200" y="3682080"/>
            <a:ext cx="2649600" cy="1896840"/>
          </a:xfrm>
          <a:prstGeom prst="rect">
            <a:avLst/>
          </a:prstGeom>
        </p:spPr>
        <p:txBody>
          <a:bodyPr lIns="0" tIns="0" rIns="0" bIns="0">
            <a:normAutofit/>
          </a:bodyPr>
          <a:lstStyle/>
          <a:p>
            <a:endParaRPr lang="de-DE" sz="1800" b="0" strike="noStrike" spc="-1">
              <a:solidFill>
                <a:srgbClr val="00000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85800" y="2130480"/>
            <a:ext cx="7771320" cy="1468800"/>
          </a:xfrm>
          <a:prstGeom prst="rect">
            <a:avLst/>
          </a:prstGeom>
        </p:spPr>
        <p:txBody>
          <a:bodyPr lIns="0" tIns="0" rIns="0" bIns="0" anchor="ctr"/>
          <a:lstStyle/>
          <a:p>
            <a:endParaRPr lang="de-DE" sz="1800" b="0" strike="noStrike" spc="-1">
              <a:solidFill>
                <a:srgbClr val="000000"/>
              </a:solidFill>
              <a:latin typeface="Arial"/>
            </a:endParaRPr>
          </a:p>
        </p:txBody>
      </p:sp>
      <p:sp>
        <p:nvSpPr>
          <p:cNvPr id="3" name="PlaceHolder 2"/>
          <p:cNvSpPr>
            <a:spLocks noGrp="1"/>
          </p:cNvSpPr>
          <p:nvPr>
            <p:ph type="subTitle"/>
          </p:nvPr>
        </p:nvSpPr>
        <p:spPr>
          <a:xfrm>
            <a:off x="457200" y="1604520"/>
            <a:ext cx="8228880" cy="3976920"/>
          </a:xfrm>
          <a:prstGeom prst="rect">
            <a:avLst/>
          </a:prstGeom>
        </p:spPr>
        <p:txBody>
          <a:bodyPr lIns="0" tIns="0" rIns="0" bIns="0" anchor="ctr"/>
          <a:lstStyle/>
          <a:p>
            <a:pPr algn="ctr"/>
            <a:endParaRPr lang="de-DE"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85800" y="2130480"/>
            <a:ext cx="7771320" cy="1468800"/>
          </a:xfrm>
          <a:prstGeom prst="rect">
            <a:avLst/>
          </a:prstGeom>
        </p:spPr>
        <p:txBody>
          <a:bodyPr lIns="0" tIns="0" rIns="0" bIns="0" anchor="ctr"/>
          <a:lstStyle/>
          <a:p>
            <a:endParaRPr lang="de-DE" sz="1800" b="0" strike="noStrike" spc="-1">
              <a:solidFill>
                <a:srgbClr val="000000"/>
              </a:solidFill>
              <a:latin typeface="Arial"/>
            </a:endParaRPr>
          </a:p>
        </p:txBody>
      </p:sp>
      <p:sp>
        <p:nvSpPr>
          <p:cNvPr id="5" name="PlaceHolder 2"/>
          <p:cNvSpPr>
            <a:spLocks noGrp="1"/>
          </p:cNvSpPr>
          <p:nvPr>
            <p:ph type="body"/>
          </p:nvPr>
        </p:nvSpPr>
        <p:spPr>
          <a:xfrm>
            <a:off x="457200" y="1604520"/>
            <a:ext cx="8228880" cy="3976920"/>
          </a:xfrm>
          <a:prstGeom prst="rect">
            <a:avLst/>
          </a:prstGeom>
        </p:spPr>
        <p:txBody>
          <a:bodyPr lIns="0" tIns="0" rIns="0" bIns="0">
            <a:normAutofit/>
          </a:bodyPr>
          <a:lstStyle/>
          <a:p>
            <a:endParaRPr lang="de-DE" sz="1800" b="0" strike="noStrike" spc="-1">
              <a:solidFill>
                <a:srgbClr val="000000"/>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85800" y="2130480"/>
            <a:ext cx="7771320" cy="1468800"/>
          </a:xfrm>
          <a:prstGeom prst="rect">
            <a:avLst/>
          </a:prstGeom>
        </p:spPr>
        <p:txBody>
          <a:bodyPr lIns="0" tIns="0" rIns="0" bIns="0" anchor="ctr"/>
          <a:lstStyle/>
          <a:p>
            <a:endParaRPr lang="de-DE" sz="1800" b="0" strike="noStrike" spc="-1">
              <a:solidFill>
                <a:srgbClr val="000000"/>
              </a:solidFill>
              <a:latin typeface="Arial"/>
            </a:endParaRPr>
          </a:p>
        </p:txBody>
      </p:sp>
      <p:sp>
        <p:nvSpPr>
          <p:cNvPr id="7" name="PlaceHolder 2"/>
          <p:cNvSpPr>
            <a:spLocks noGrp="1"/>
          </p:cNvSpPr>
          <p:nvPr>
            <p:ph type="body"/>
          </p:nvPr>
        </p:nvSpPr>
        <p:spPr>
          <a:xfrm>
            <a:off x="457200" y="1604520"/>
            <a:ext cx="4015440" cy="397692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8" name="PlaceHolder 3"/>
          <p:cNvSpPr>
            <a:spLocks noGrp="1"/>
          </p:cNvSpPr>
          <p:nvPr>
            <p:ph type="body"/>
          </p:nvPr>
        </p:nvSpPr>
        <p:spPr>
          <a:xfrm>
            <a:off x="4673880" y="1604520"/>
            <a:ext cx="4015440" cy="3976920"/>
          </a:xfrm>
          <a:prstGeom prst="rect">
            <a:avLst/>
          </a:prstGeom>
        </p:spPr>
        <p:txBody>
          <a:bodyPr lIns="0" tIns="0" rIns="0" bIns="0">
            <a:normAutofit/>
          </a:bodyPr>
          <a:lstStyle/>
          <a:p>
            <a:endParaRPr lang="de-DE" sz="1800" b="0" strike="noStrike" spc="-1">
              <a:solidFill>
                <a:srgbClr val="000000"/>
              </a:solid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85800" y="2130480"/>
            <a:ext cx="7771320" cy="1468800"/>
          </a:xfrm>
          <a:prstGeom prst="rect">
            <a:avLst/>
          </a:prstGeom>
        </p:spPr>
        <p:txBody>
          <a:bodyPr lIns="0" tIns="0" rIns="0" bIns="0" anchor="ctr"/>
          <a:lstStyle/>
          <a:p>
            <a:endParaRPr lang="de-DE" sz="18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85800" y="2130480"/>
            <a:ext cx="7771320" cy="6809760"/>
          </a:xfrm>
          <a:prstGeom prst="rect">
            <a:avLst/>
          </a:prstGeom>
        </p:spPr>
        <p:txBody>
          <a:bodyPr lIns="0" tIns="0" rIns="0" bIns="0" anchor="ctr"/>
          <a:lstStyle/>
          <a:p>
            <a:pPr algn="ctr"/>
            <a:endParaRPr lang="de-DE"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85800" y="2130480"/>
            <a:ext cx="7771320" cy="1468800"/>
          </a:xfrm>
          <a:prstGeom prst="rect">
            <a:avLst/>
          </a:prstGeom>
        </p:spPr>
        <p:txBody>
          <a:bodyPr lIns="0" tIns="0" rIns="0" bIns="0" anchor="ctr"/>
          <a:lstStyle/>
          <a:p>
            <a:endParaRPr lang="de-DE" sz="1800" b="0" strike="noStrike" spc="-1">
              <a:solidFill>
                <a:srgbClr val="000000"/>
              </a:solidFill>
              <a:latin typeface="Arial"/>
            </a:endParaRPr>
          </a:p>
        </p:txBody>
      </p:sp>
      <p:sp>
        <p:nvSpPr>
          <p:cNvPr id="12"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13" name="PlaceHolder 3"/>
          <p:cNvSpPr>
            <a:spLocks noGrp="1"/>
          </p:cNvSpPr>
          <p:nvPr>
            <p:ph type="body"/>
          </p:nvPr>
        </p:nvSpPr>
        <p:spPr>
          <a:xfrm>
            <a:off x="457200" y="3682080"/>
            <a:ext cx="4015440" cy="189684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14" name="PlaceHolder 4"/>
          <p:cNvSpPr>
            <a:spLocks noGrp="1"/>
          </p:cNvSpPr>
          <p:nvPr>
            <p:ph type="body"/>
          </p:nvPr>
        </p:nvSpPr>
        <p:spPr>
          <a:xfrm>
            <a:off x="4673880" y="1604520"/>
            <a:ext cx="4015440" cy="3976920"/>
          </a:xfrm>
          <a:prstGeom prst="rect">
            <a:avLst/>
          </a:prstGeom>
        </p:spPr>
        <p:txBody>
          <a:bodyPr lIns="0" tIns="0" rIns="0" bIns="0">
            <a:normAutofit/>
          </a:bodyPr>
          <a:lstStyle/>
          <a:p>
            <a:endParaRPr lang="de-DE" sz="1800" b="0" strike="noStrike" spc="-1">
              <a:solidFill>
                <a:srgbClr val="000000"/>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85800" y="2130480"/>
            <a:ext cx="7771320" cy="1468800"/>
          </a:xfrm>
          <a:prstGeom prst="rect">
            <a:avLst/>
          </a:prstGeom>
        </p:spPr>
        <p:txBody>
          <a:bodyPr lIns="0" tIns="0" rIns="0" bIns="0" anchor="ctr"/>
          <a:lstStyle/>
          <a:p>
            <a:endParaRPr lang="de-DE" sz="1800" b="0" strike="noStrike" spc="-1">
              <a:solidFill>
                <a:srgbClr val="000000"/>
              </a:solidFill>
              <a:latin typeface="Arial"/>
            </a:endParaRPr>
          </a:p>
        </p:txBody>
      </p:sp>
      <p:sp>
        <p:nvSpPr>
          <p:cNvPr id="16" name="PlaceHolder 2"/>
          <p:cNvSpPr>
            <a:spLocks noGrp="1"/>
          </p:cNvSpPr>
          <p:nvPr>
            <p:ph type="body"/>
          </p:nvPr>
        </p:nvSpPr>
        <p:spPr>
          <a:xfrm>
            <a:off x="457200" y="1604520"/>
            <a:ext cx="4015440" cy="397692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17"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18" name="PlaceHolder 4"/>
          <p:cNvSpPr>
            <a:spLocks noGrp="1"/>
          </p:cNvSpPr>
          <p:nvPr>
            <p:ph type="body"/>
          </p:nvPr>
        </p:nvSpPr>
        <p:spPr>
          <a:xfrm>
            <a:off x="4673880" y="3682080"/>
            <a:ext cx="4015440" cy="1896840"/>
          </a:xfrm>
          <a:prstGeom prst="rect">
            <a:avLst/>
          </a:prstGeom>
        </p:spPr>
        <p:txBody>
          <a:bodyPr lIns="0" tIns="0" rIns="0" bIns="0">
            <a:normAutofit/>
          </a:bodyPr>
          <a:lstStyle/>
          <a:p>
            <a:endParaRPr lang="de-DE" sz="180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85800" y="2130480"/>
            <a:ext cx="7771320" cy="1468800"/>
          </a:xfrm>
          <a:prstGeom prst="rect">
            <a:avLst/>
          </a:prstGeom>
        </p:spPr>
        <p:txBody>
          <a:bodyPr lIns="0" tIns="0" rIns="0" bIns="0" anchor="ctr"/>
          <a:lstStyle/>
          <a:p>
            <a:endParaRPr lang="de-DE" sz="1800" b="0" strike="noStrike" spc="-1">
              <a:solidFill>
                <a:srgbClr val="000000"/>
              </a:solidFill>
              <a:latin typeface="Arial"/>
            </a:endParaRPr>
          </a:p>
        </p:txBody>
      </p:sp>
      <p:sp>
        <p:nvSpPr>
          <p:cNvPr id="20"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21"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de-DE" sz="1800" b="0" strike="noStrike" spc="-1">
              <a:solidFill>
                <a:srgbClr val="000000"/>
              </a:solidFill>
              <a:latin typeface="Arial"/>
            </a:endParaRPr>
          </a:p>
        </p:txBody>
      </p:sp>
      <p:sp>
        <p:nvSpPr>
          <p:cNvPr id="22" name="PlaceHolder 4"/>
          <p:cNvSpPr>
            <a:spLocks noGrp="1"/>
          </p:cNvSpPr>
          <p:nvPr>
            <p:ph type="body"/>
          </p:nvPr>
        </p:nvSpPr>
        <p:spPr>
          <a:xfrm>
            <a:off x="457200" y="3682080"/>
            <a:ext cx="8228880" cy="1896840"/>
          </a:xfrm>
          <a:prstGeom prst="rect">
            <a:avLst/>
          </a:prstGeom>
        </p:spPr>
        <p:txBody>
          <a:bodyPr lIns="0" tIns="0" rIns="0" bIns="0">
            <a:normAutofit/>
          </a:bodyPr>
          <a:lstStyle/>
          <a:p>
            <a:endParaRPr lang="de-DE" sz="1800"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685800" y="2130480"/>
            <a:ext cx="7771320" cy="1468800"/>
          </a:xfrm>
          <a:prstGeom prst="rect">
            <a:avLst/>
          </a:prstGeom>
        </p:spPr>
        <p:txBody>
          <a:bodyPr lIns="0" tIns="0" rIns="0" bIns="0" anchor="ctr"/>
          <a:lstStyle/>
          <a:p>
            <a:r>
              <a:rPr lang="de-DE" sz="1800" b="0" strike="noStrike" spc="-1">
                <a:solidFill>
                  <a:srgbClr val="000000"/>
                </a:solidFill>
                <a:latin typeface="Arial"/>
              </a:rPr>
              <a:t>Click to edit the title text format</a:t>
            </a:r>
          </a:p>
        </p:txBody>
      </p:sp>
      <p:sp>
        <p:nvSpPr>
          <p:cNvPr id="3" name="PlaceHolder 2"/>
          <p:cNvSpPr>
            <a:spLocks noGrp="1"/>
          </p:cNvSpPr>
          <p:nvPr>
            <p:ph type="body"/>
          </p:nvPr>
        </p:nvSpPr>
        <p:spPr>
          <a:xfrm>
            <a:off x="457200" y="1604520"/>
            <a:ext cx="8228880" cy="39769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de-DE" sz="18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de-DE" sz="18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de-DE" sz="18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de-DE" sz="18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de-DE" sz="18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de-DE" sz="18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de-DE" sz="18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hyperlink" Target="http://www2.bptk.de/uploads/ptj_07_04_rasehorn.pdf" TargetMode="External"/><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Line 1"/>
          <p:cNvSpPr/>
          <p:nvPr/>
        </p:nvSpPr>
        <p:spPr>
          <a:xfrm flipH="1">
            <a:off x="191160" y="767880"/>
            <a:ext cx="8758080" cy="4320"/>
          </a:xfrm>
          <a:prstGeom prst="line">
            <a:avLst/>
          </a:prstGeom>
          <a:ln w="57240">
            <a:solidFill>
              <a:srgbClr val="0C49BD"/>
            </a:solidFill>
            <a:round/>
          </a:ln>
        </p:spPr>
        <p:style>
          <a:lnRef idx="2">
            <a:schemeClr val="accent1"/>
          </a:lnRef>
          <a:fillRef idx="0">
            <a:schemeClr val="accent1"/>
          </a:fillRef>
          <a:effectRef idx="1">
            <a:schemeClr val="accent1"/>
          </a:effectRef>
          <a:fontRef idx="minor"/>
        </p:style>
      </p:sp>
      <p:sp>
        <p:nvSpPr>
          <p:cNvPr id="45" name="CustomShape 2"/>
          <p:cNvSpPr/>
          <p:nvPr/>
        </p:nvSpPr>
        <p:spPr>
          <a:xfrm>
            <a:off x="367200" y="2478600"/>
            <a:ext cx="8336520" cy="3746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de-DE" sz="4800" b="1" strike="noStrike" spc="-1">
                <a:solidFill>
                  <a:srgbClr val="000000"/>
                </a:solidFill>
                <a:latin typeface="Calibri"/>
                <a:ea typeface="DejaVu Sans"/>
              </a:rPr>
              <a:t>Datenschutz </a:t>
            </a:r>
            <a:endParaRPr lang="de-DE" sz="4800" b="0" strike="noStrike" spc="-1">
              <a:latin typeface="Arial"/>
            </a:endParaRPr>
          </a:p>
          <a:p>
            <a:pPr algn="ctr">
              <a:lnSpc>
                <a:spcPct val="100000"/>
              </a:lnSpc>
            </a:pPr>
            <a:r>
              <a:rPr lang="de-DE" sz="4800" b="1" strike="noStrike" spc="-1">
                <a:solidFill>
                  <a:srgbClr val="000000"/>
                </a:solidFill>
                <a:latin typeface="Calibri"/>
                <a:ea typeface="DejaVu Sans"/>
              </a:rPr>
              <a:t>in der </a:t>
            </a:r>
            <a:endParaRPr lang="de-DE" sz="4800" b="0" strike="noStrike" spc="-1">
              <a:latin typeface="Arial"/>
            </a:endParaRPr>
          </a:p>
          <a:p>
            <a:pPr algn="ctr">
              <a:lnSpc>
                <a:spcPct val="100000"/>
              </a:lnSpc>
            </a:pPr>
            <a:r>
              <a:rPr lang="de-DE" sz="4800" b="1" strike="noStrike" spc="-1">
                <a:solidFill>
                  <a:srgbClr val="000000"/>
                </a:solidFill>
                <a:latin typeface="Calibri"/>
                <a:ea typeface="DejaVu Sans"/>
              </a:rPr>
              <a:t>psychosozialen Beratung</a:t>
            </a:r>
            <a:endParaRPr lang="de-DE" sz="4800" b="0" strike="noStrike" spc="-1">
              <a:latin typeface="Arial"/>
            </a:endParaRPr>
          </a:p>
        </p:txBody>
      </p:sp>
      <p:sp>
        <p:nvSpPr>
          <p:cNvPr id="46" name="CustomShape 3"/>
          <p:cNvSpPr/>
          <p:nvPr/>
        </p:nvSpPr>
        <p:spPr>
          <a:xfrm>
            <a:off x="110880" y="403200"/>
            <a:ext cx="317376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1" strike="noStrike" spc="-1">
                <a:solidFill>
                  <a:srgbClr val="000000"/>
                </a:solidFill>
                <a:latin typeface="Calibri"/>
                <a:ea typeface="DejaVu Sans"/>
              </a:rPr>
              <a:t>Der Verband informiert:</a:t>
            </a:r>
            <a:endParaRPr lang="de-DE" sz="1800" b="0" strike="noStrike" spc="-1">
              <a:latin typeface="Arial"/>
            </a:endParaRPr>
          </a:p>
        </p:txBody>
      </p:sp>
      <p:pic>
        <p:nvPicPr>
          <p:cNvPr id="47" name="Bild 1"/>
          <p:cNvPicPr/>
          <p:nvPr/>
        </p:nvPicPr>
        <p:blipFill>
          <a:blip r:embed="rId2"/>
          <a:stretch/>
        </p:blipFill>
        <p:spPr>
          <a:xfrm>
            <a:off x="7460640" y="211320"/>
            <a:ext cx="1683000" cy="94788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1"/>
          <p:cNvSpPr/>
          <p:nvPr/>
        </p:nvSpPr>
        <p:spPr>
          <a:xfrm>
            <a:off x="511200" y="1616760"/>
            <a:ext cx="8145360" cy="813240"/>
          </a:xfrm>
          <a:prstGeom prst="rect">
            <a:avLst/>
          </a:prstGeom>
          <a:solidFill>
            <a:schemeClr val="accent3">
              <a:lumMod val="20000"/>
              <a:lumOff val="80000"/>
            </a:schemeClr>
          </a:solidFill>
          <a:ln>
            <a:solidFill>
              <a:schemeClr val="tx1"/>
            </a:solid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de-DE" sz="3200" b="0" strike="noStrike" spc="-1">
                <a:solidFill>
                  <a:srgbClr val="000000"/>
                </a:solidFill>
                <a:latin typeface="Calibri"/>
                <a:ea typeface="DejaVu Sans"/>
              </a:rPr>
              <a:t>Umkehrung des Dreiecks</a:t>
            </a:r>
            <a:endParaRPr lang="de-DE" sz="3200" b="0" strike="noStrike" spc="-1">
              <a:latin typeface="Arial"/>
            </a:endParaRPr>
          </a:p>
        </p:txBody>
      </p:sp>
      <p:sp>
        <p:nvSpPr>
          <p:cNvPr id="96" name="CustomShape 2"/>
          <p:cNvSpPr/>
          <p:nvPr/>
        </p:nvSpPr>
        <p:spPr>
          <a:xfrm>
            <a:off x="548640" y="2520000"/>
            <a:ext cx="8145360" cy="4017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60">
              <a:lnSpc>
                <a:spcPct val="100000"/>
              </a:lnSpc>
            </a:pPr>
            <a:r>
              <a:rPr lang="de-DE" sz="1700" b="0" strike="noStrike" spc="-1">
                <a:solidFill>
                  <a:srgbClr val="000000"/>
                </a:solidFill>
                <a:latin typeface="Arial"/>
                <a:ea typeface="DejaVu Sans"/>
              </a:rPr>
              <a:t>Artikel 9 </a:t>
            </a:r>
            <a:r>
              <a:rPr lang="de-DE" sz="1700" b="1" strike="noStrike" spc="-1">
                <a:solidFill>
                  <a:srgbClr val="FF0000"/>
                </a:solidFill>
                <a:latin typeface="Arial"/>
                <a:ea typeface="DejaVu Sans"/>
              </a:rPr>
              <a:t>untersagt</a:t>
            </a:r>
            <a:r>
              <a:rPr lang="de-DE" sz="1700" b="0" strike="noStrike" spc="-1">
                <a:solidFill>
                  <a:srgbClr val="FF0000"/>
                </a:solidFill>
                <a:latin typeface="Arial"/>
                <a:ea typeface="DejaVu Sans"/>
              </a:rPr>
              <a:t> </a:t>
            </a:r>
            <a:r>
              <a:rPr lang="de-DE" sz="1700" b="0" strike="noStrike" spc="-1">
                <a:solidFill>
                  <a:srgbClr val="000000"/>
                </a:solidFill>
                <a:latin typeface="Arial"/>
                <a:ea typeface="DejaVu Sans"/>
              </a:rPr>
              <a:t>die Erhebung </a:t>
            </a:r>
            <a:r>
              <a:rPr lang="de-DE" sz="1700" b="1" strike="noStrike" spc="-1">
                <a:solidFill>
                  <a:srgbClr val="FF0000"/>
                </a:solidFill>
                <a:latin typeface="Arial"/>
                <a:ea typeface="DejaVu Sans"/>
              </a:rPr>
              <a:t>besonderer Kategorien</a:t>
            </a:r>
            <a:r>
              <a:rPr lang="de-DE" sz="1700" b="0" strike="noStrike" spc="-1">
                <a:solidFill>
                  <a:srgbClr val="000000"/>
                </a:solidFill>
                <a:latin typeface="Arial"/>
                <a:ea typeface="DejaVu Sans"/>
              </a:rPr>
              <a:t> personenbezogener Daten, es ei denn:</a:t>
            </a:r>
            <a:endParaRPr lang="de-DE" sz="1700" b="0" strike="noStrike" spc="-1">
              <a:latin typeface="Arial"/>
            </a:endParaRPr>
          </a:p>
          <a:p>
            <a:pPr marL="343440" indent="-342720">
              <a:lnSpc>
                <a:spcPct val="100000"/>
              </a:lnSpc>
              <a:buClr>
                <a:srgbClr val="000000"/>
              </a:buClr>
              <a:buFont typeface="StarSymbol"/>
              <a:buAutoNum type="alphaLcParenR"/>
            </a:pPr>
            <a:r>
              <a:rPr lang="de-DE" sz="1700" b="0" strike="noStrike" spc="-1">
                <a:solidFill>
                  <a:srgbClr val="000000"/>
                </a:solidFill>
                <a:latin typeface="Arial"/>
                <a:ea typeface="DejaVu Sans"/>
              </a:rPr>
              <a:t>die Rechte und Freiheiten der betroffenen Personen werden durch Vorschriften geschützt, die </a:t>
            </a:r>
            <a:r>
              <a:rPr lang="de-DE" sz="1700" b="1" strike="noStrike" spc="-1">
                <a:solidFill>
                  <a:srgbClr val="000000"/>
                </a:solidFill>
                <a:latin typeface="Arial"/>
                <a:ea typeface="DejaVu Sans"/>
              </a:rPr>
              <a:t>Berufsgeheimnisträger*innen</a:t>
            </a:r>
            <a:r>
              <a:rPr lang="de-DE" sz="1700" b="0" strike="noStrike" spc="-1">
                <a:solidFill>
                  <a:srgbClr val="000000"/>
                </a:solidFill>
                <a:latin typeface="Arial"/>
                <a:ea typeface="DejaVu Sans"/>
              </a:rPr>
              <a:t> betreffen (Art. 9, Abs. 2, Satz i DSGVO),</a:t>
            </a:r>
            <a:endParaRPr lang="de-DE" sz="1700" b="0" strike="noStrike" spc="-1">
              <a:latin typeface="Arial"/>
            </a:endParaRPr>
          </a:p>
          <a:p>
            <a:pPr marL="343440" indent="-342720">
              <a:lnSpc>
                <a:spcPct val="100000"/>
              </a:lnSpc>
              <a:buClr>
                <a:srgbClr val="000000"/>
              </a:buClr>
              <a:buFont typeface="StarSymbol"/>
              <a:buAutoNum type="alphaLcParenR"/>
            </a:pPr>
            <a:r>
              <a:rPr lang="de-DE" sz="1700" b="0" strike="noStrike" spc="-1">
                <a:solidFill>
                  <a:srgbClr val="000000"/>
                </a:solidFill>
                <a:latin typeface="Arial"/>
                <a:ea typeface="DejaVu Sans"/>
              </a:rPr>
              <a:t>die personenbezogenen Daten von Fachpersonal verarbeitet werden, das im Rahmen nationalen Vorschriften zur Einhaltung des </a:t>
            </a:r>
            <a:r>
              <a:rPr lang="de-DE" sz="1700" b="1" strike="noStrike" spc="-1">
                <a:solidFill>
                  <a:srgbClr val="000000"/>
                </a:solidFill>
                <a:latin typeface="Arial"/>
                <a:ea typeface="DejaVu Sans"/>
              </a:rPr>
              <a:t>Berufsgeheimnisses</a:t>
            </a:r>
            <a:r>
              <a:rPr lang="de-DE" sz="1700" b="0" strike="noStrike" spc="-1">
                <a:solidFill>
                  <a:srgbClr val="000000"/>
                </a:solidFill>
                <a:latin typeface="Arial"/>
                <a:ea typeface="DejaVu Sans"/>
              </a:rPr>
              <a:t> verpflichtet ist (Art. 9 Abs. 3 DSGVO),</a:t>
            </a:r>
            <a:endParaRPr lang="de-DE" sz="1700" b="0" strike="noStrike" spc="-1">
              <a:latin typeface="Arial"/>
            </a:endParaRPr>
          </a:p>
          <a:p>
            <a:pPr marL="343440" indent="-342720">
              <a:lnSpc>
                <a:spcPct val="100000"/>
              </a:lnSpc>
              <a:buClr>
                <a:srgbClr val="000000"/>
              </a:buClr>
              <a:buFont typeface="StarSymbol"/>
              <a:buAutoNum type="alphaLcParenR"/>
            </a:pPr>
            <a:r>
              <a:rPr lang="de-DE" sz="1700" b="0" strike="noStrike" spc="-1">
                <a:solidFill>
                  <a:srgbClr val="000000"/>
                </a:solidFill>
                <a:latin typeface="Arial"/>
                <a:ea typeface="DejaVu Sans"/>
              </a:rPr>
              <a:t>die Sicherheit der Verarbeitung durch ein technisch-organisatorisches Schutzniveau sicher gestellt ist, das </a:t>
            </a:r>
            <a:r>
              <a:rPr lang="de-DE" sz="1700" b="1" strike="noStrike" spc="-1">
                <a:solidFill>
                  <a:srgbClr val="000000"/>
                </a:solidFill>
                <a:latin typeface="Arial"/>
                <a:ea typeface="DejaVu Sans"/>
              </a:rPr>
              <a:t>unbefugte Offenlegung </a:t>
            </a:r>
            <a:r>
              <a:rPr lang="de-DE" sz="1700" b="0" strike="noStrike" spc="-1">
                <a:solidFill>
                  <a:srgbClr val="000000"/>
                </a:solidFill>
                <a:latin typeface="Arial"/>
                <a:ea typeface="DejaVu Sans"/>
              </a:rPr>
              <a:t>und </a:t>
            </a:r>
            <a:r>
              <a:rPr lang="de-DE" sz="1700" b="1" strike="noStrike" spc="-1">
                <a:solidFill>
                  <a:srgbClr val="000000"/>
                </a:solidFill>
                <a:latin typeface="Arial"/>
                <a:ea typeface="DejaVu Sans"/>
              </a:rPr>
              <a:t>unbefugten Zugang</a:t>
            </a:r>
            <a:r>
              <a:rPr lang="de-DE" sz="1700" b="0" strike="noStrike" spc="-1">
                <a:solidFill>
                  <a:srgbClr val="000000"/>
                </a:solidFill>
                <a:latin typeface="Arial"/>
                <a:ea typeface="DejaVu Sans"/>
              </a:rPr>
              <a:t> zuverlässig verhindert (Art. 32 Abs. 2 DSGVO).</a:t>
            </a:r>
            <a:endParaRPr lang="de-DE" sz="1700" b="0" strike="noStrike" spc="-1">
              <a:latin typeface="Arial"/>
            </a:endParaRPr>
          </a:p>
          <a:p>
            <a:pPr marL="360">
              <a:lnSpc>
                <a:spcPct val="100000"/>
              </a:lnSpc>
            </a:pPr>
            <a:endParaRPr lang="de-DE" sz="1700" b="0" strike="noStrike" spc="-1">
              <a:latin typeface="Arial"/>
            </a:endParaRPr>
          </a:p>
          <a:p>
            <a:pPr marL="360">
              <a:lnSpc>
                <a:spcPct val="100000"/>
              </a:lnSpc>
            </a:pPr>
            <a:r>
              <a:rPr lang="de-DE" sz="1700" b="0" strike="noStrike" spc="-1">
                <a:solidFill>
                  <a:srgbClr val="000000"/>
                </a:solidFill>
                <a:latin typeface="Arial"/>
                <a:ea typeface="DejaVu Sans"/>
              </a:rPr>
              <a:t>Die nationalen Vorschriften für Berufsgeheimnisträger*innen </a:t>
            </a:r>
            <a:r>
              <a:rPr lang="de-DE" sz="1700" b="1" strike="noStrike" spc="-1">
                <a:solidFill>
                  <a:srgbClr val="000000"/>
                </a:solidFill>
                <a:latin typeface="Arial"/>
                <a:ea typeface="DejaVu Sans"/>
              </a:rPr>
              <a:t>genießen Vorrang</a:t>
            </a:r>
            <a:r>
              <a:rPr lang="de-DE" sz="1700" b="0" strike="noStrike" spc="-1">
                <a:solidFill>
                  <a:srgbClr val="000000"/>
                </a:solidFill>
                <a:latin typeface="Arial"/>
                <a:ea typeface="DejaVu Sans"/>
              </a:rPr>
              <a:t> (=&gt; Nachrangigkeit der DSGVO).</a:t>
            </a:r>
            <a:endParaRPr lang="de-DE" sz="1700" b="0" strike="noStrike" spc="-1">
              <a:latin typeface="Arial"/>
            </a:endParaRPr>
          </a:p>
          <a:p>
            <a:pPr marL="360">
              <a:lnSpc>
                <a:spcPct val="100000"/>
              </a:lnSpc>
            </a:pPr>
            <a:endParaRPr lang="de-DE" sz="1700" b="0" strike="noStrike" spc="-1">
              <a:latin typeface="Arial"/>
            </a:endParaRPr>
          </a:p>
        </p:txBody>
      </p:sp>
      <p:sp>
        <p:nvSpPr>
          <p:cNvPr id="97" name="Line 3"/>
          <p:cNvSpPr/>
          <p:nvPr/>
        </p:nvSpPr>
        <p:spPr>
          <a:xfrm flipH="1">
            <a:off x="191160" y="767880"/>
            <a:ext cx="8758080" cy="4320"/>
          </a:xfrm>
          <a:prstGeom prst="line">
            <a:avLst/>
          </a:prstGeom>
          <a:ln w="57240">
            <a:solidFill>
              <a:srgbClr val="0C49BD"/>
            </a:solidFill>
            <a:round/>
          </a:ln>
        </p:spPr>
        <p:style>
          <a:lnRef idx="2">
            <a:schemeClr val="accent1"/>
          </a:lnRef>
          <a:fillRef idx="0">
            <a:schemeClr val="accent1"/>
          </a:fillRef>
          <a:effectRef idx="1">
            <a:schemeClr val="accent1"/>
          </a:effectRef>
          <a:fontRef idx="minor"/>
        </p:style>
      </p:sp>
      <p:sp>
        <p:nvSpPr>
          <p:cNvPr id="98" name="CustomShape 4"/>
          <p:cNvSpPr/>
          <p:nvPr/>
        </p:nvSpPr>
        <p:spPr>
          <a:xfrm>
            <a:off x="110880" y="403200"/>
            <a:ext cx="317376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1" strike="noStrike" spc="-1">
                <a:solidFill>
                  <a:srgbClr val="000000"/>
                </a:solidFill>
                <a:latin typeface="Calibri"/>
                <a:ea typeface="DejaVu Sans"/>
              </a:rPr>
              <a:t>Der Verband informiert:</a:t>
            </a:r>
            <a:endParaRPr lang="de-DE" sz="1800" b="0" strike="noStrike" spc="-1">
              <a:latin typeface="Arial"/>
            </a:endParaRPr>
          </a:p>
        </p:txBody>
      </p:sp>
      <p:pic>
        <p:nvPicPr>
          <p:cNvPr id="99" name="Bild 7"/>
          <p:cNvPicPr/>
          <p:nvPr/>
        </p:nvPicPr>
        <p:blipFill>
          <a:blip r:embed="rId3"/>
          <a:stretch/>
        </p:blipFill>
        <p:spPr>
          <a:xfrm>
            <a:off x="7460640" y="211320"/>
            <a:ext cx="1683000" cy="94788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CustomShape 1"/>
          <p:cNvSpPr/>
          <p:nvPr/>
        </p:nvSpPr>
        <p:spPr>
          <a:xfrm>
            <a:off x="511200" y="1616760"/>
            <a:ext cx="8145360" cy="813240"/>
          </a:xfrm>
          <a:prstGeom prst="rect">
            <a:avLst/>
          </a:prstGeom>
          <a:solidFill>
            <a:schemeClr val="accent3">
              <a:lumMod val="20000"/>
              <a:lumOff val="80000"/>
            </a:schemeClr>
          </a:solidFill>
          <a:ln>
            <a:solidFill>
              <a:schemeClr val="tx1"/>
            </a:solid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de-DE" sz="3200" b="0" strike="noStrike" spc="-1">
                <a:solidFill>
                  <a:srgbClr val="000000"/>
                </a:solidFill>
                <a:latin typeface="Calibri"/>
                <a:ea typeface="DejaVu Sans"/>
              </a:rPr>
              <a:t>Vertragsverhältnis</a:t>
            </a:r>
            <a:endParaRPr lang="de-DE" sz="3200" b="0" strike="noStrike" spc="-1">
              <a:latin typeface="Arial"/>
            </a:endParaRPr>
          </a:p>
        </p:txBody>
      </p:sp>
      <p:sp>
        <p:nvSpPr>
          <p:cNvPr id="101" name="CustomShape 2"/>
          <p:cNvSpPr/>
          <p:nvPr/>
        </p:nvSpPr>
        <p:spPr>
          <a:xfrm>
            <a:off x="548640" y="2520000"/>
            <a:ext cx="8145360" cy="4017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100000"/>
              </a:lnSpc>
              <a:buClr>
                <a:srgbClr val="000000"/>
              </a:buClr>
              <a:buFont typeface="StarSymbol"/>
              <a:buAutoNum type="arabicParenR"/>
            </a:pPr>
            <a:r>
              <a:rPr lang="de-DE" sz="1700" b="0" strike="noStrike" spc="-1">
                <a:solidFill>
                  <a:srgbClr val="000000"/>
                </a:solidFill>
                <a:latin typeface="Arial"/>
                <a:ea typeface="DejaVu Sans"/>
              </a:rPr>
              <a:t>Beratung/Coaching/Supervision gründen Werkverträge gemäß § 611 BGB:</a:t>
            </a:r>
            <a:r>
              <a:t/>
            </a:r>
            <a:br/>
            <a:r>
              <a:rPr lang="de-DE" sz="1800" b="0" strike="noStrike" spc="-1">
                <a:solidFill>
                  <a:srgbClr val="000000"/>
                </a:solidFill>
                <a:latin typeface="Arial"/>
              </a:rPr>
              <a:t> </a:t>
            </a:r>
            <a:endParaRPr lang="de-DE" sz="1800" b="0" strike="noStrike" spc="-1">
              <a:latin typeface="Arial"/>
            </a:endParaRPr>
          </a:p>
          <a:p>
            <a:pPr marL="343080" indent="-342360">
              <a:lnSpc>
                <a:spcPct val="100000"/>
              </a:lnSpc>
              <a:buClr>
                <a:srgbClr val="000000"/>
              </a:buClr>
              <a:buFont typeface="StarSymbol"/>
              <a:buAutoNum type="arabicParenR"/>
            </a:pPr>
            <a:r>
              <a:rPr lang="de-DE" sz="1700" b="0" strike="noStrike" spc="-1">
                <a:solidFill>
                  <a:srgbClr val="000000"/>
                </a:solidFill>
                <a:latin typeface="Arial"/>
                <a:ea typeface="DejaVu Sans"/>
              </a:rPr>
              <a:t>Durch Beratung/Coaching/Supervision kommt ein </a:t>
            </a:r>
            <a:r>
              <a:rPr lang="de-DE" sz="1700" b="1" i="1" strike="noStrike" spc="-1">
                <a:solidFill>
                  <a:srgbClr val="000000"/>
                </a:solidFill>
                <a:latin typeface="Arial"/>
                <a:ea typeface="DejaVu Sans"/>
              </a:rPr>
              <a:t>werkvertragliches</a:t>
            </a:r>
            <a:r>
              <a:rPr lang="de-DE" sz="1700" b="0" strike="noStrike" spc="-1">
                <a:solidFill>
                  <a:srgbClr val="000000"/>
                </a:solidFill>
                <a:latin typeface="Arial"/>
                <a:ea typeface="DejaVu Sans"/>
              </a:rPr>
              <a:t> </a:t>
            </a:r>
            <a:r>
              <a:rPr lang="de-DE" sz="1700" b="1" i="1" strike="noStrike" spc="-1">
                <a:solidFill>
                  <a:srgbClr val="000000"/>
                </a:solidFill>
                <a:latin typeface="Arial"/>
                <a:ea typeface="DejaVu Sans"/>
              </a:rPr>
              <a:t>Schuldverhältnis</a:t>
            </a:r>
            <a:r>
              <a:rPr lang="de-DE" sz="1700" b="0" strike="noStrike" spc="-1">
                <a:solidFill>
                  <a:srgbClr val="000000"/>
                </a:solidFill>
                <a:latin typeface="Arial"/>
                <a:ea typeface="DejaVu Sans"/>
              </a:rPr>
              <a:t> zustande (§ 631 BGB). Ein Werkvertrag verpflichtet auf die Herstellung eines bestimmten </a:t>
            </a:r>
            <a:r>
              <a:rPr lang="de-DE" sz="1700" b="1" i="1" strike="noStrike" spc="-1">
                <a:solidFill>
                  <a:srgbClr val="000000"/>
                </a:solidFill>
                <a:latin typeface="Arial"/>
                <a:ea typeface="DejaVu Sans"/>
              </a:rPr>
              <a:t>Erfolges</a:t>
            </a:r>
            <a:r>
              <a:rPr lang="de-DE" sz="1700" b="0" strike="noStrike" spc="-1">
                <a:solidFill>
                  <a:srgbClr val="000000"/>
                </a:solidFill>
                <a:latin typeface="Arial"/>
                <a:ea typeface="DejaVu Sans"/>
              </a:rPr>
              <a:t> (i.S. eines definierten Ziels). </a:t>
            </a:r>
            <a:r>
              <a:t/>
            </a:r>
            <a:br/>
            <a:r>
              <a:rPr lang="de-DE" sz="1700" b="0" strike="noStrike" spc="-1">
                <a:solidFill>
                  <a:srgbClr val="000000"/>
                </a:solidFill>
                <a:latin typeface="Arial"/>
                <a:ea typeface="DejaVu Sans"/>
              </a:rPr>
              <a:t> </a:t>
            </a:r>
            <a:endParaRPr lang="de-DE" sz="1700" b="0" strike="noStrike" spc="-1">
              <a:latin typeface="Arial"/>
            </a:endParaRPr>
          </a:p>
          <a:p>
            <a:pPr marL="343080" indent="-342360">
              <a:lnSpc>
                <a:spcPct val="100000"/>
              </a:lnSpc>
              <a:buClr>
                <a:srgbClr val="000000"/>
              </a:buClr>
              <a:buFont typeface="StarSymbol"/>
              <a:buAutoNum type="arabicParenR"/>
            </a:pPr>
            <a:r>
              <a:rPr lang="de-DE" sz="1700" b="0" strike="noStrike" spc="-1">
                <a:solidFill>
                  <a:srgbClr val="000000"/>
                </a:solidFill>
                <a:latin typeface="Arial"/>
                <a:ea typeface="DejaVu Sans"/>
              </a:rPr>
              <a:t>Weil Beratung/Coaching/Supervision auf die (bedingungslose) Mitarbeit (Aktivität) der Vertragnehmerin angewiesen ist (§ 630c, Absatz 1 BGB), kann der Erfolg (Erreichung des Ziels) </a:t>
            </a:r>
            <a:r>
              <a:rPr lang="de-DE" sz="1700" b="1" i="1" strike="noStrike" spc="-1">
                <a:solidFill>
                  <a:srgbClr val="000000"/>
                </a:solidFill>
                <a:latin typeface="Arial"/>
                <a:ea typeface="DejaVu Sans"/>
              </a:rPr>
              <a:t>nicht garantiert</a:t>
            </a:r>
            <a:r>
              <a:rPr lang="de-DE" sz="1700" b="0" strike="noStrike" spc="-1">
                <a:solidFill>
                  <a:srgbClr val="000000"/>
                </a:solidFill>
                <a:latin typeface="Arial"/>
                <a:ea typeface="DejaVu Sans"/>
              </a:rPr>
              <a:t> werden. </a:t>
            </a:r>
            <a:endParaRPr lang="de-DE" sz="1700" b="0" strike="noStrike" spc="-1">
              <a:latin typeface="Arial"/>
            </a:endParaRPr>
          </a:p>
          <a:p>
            <a:pPr marL="360">
              <a:lnSpc>
                <a:spcPct val="100000"/>
              </a:lnSpc>
            </a:pPr>
            <a:endParaRPr lang="de-DE" sz="1700" b="0" strike="noStrike" spc="-1">
              <a:latin typeface="Arial"/>
            </a:endParaRPr>
          </a:p>
          <a:p>
            <a:pPr marL="286200" indent="-285480">
              <a:lnSpc>
                <a:spcPct val="100000"/>
              </a:lnSpc>
              <a:buClr>
                <a:srgbClr val="000000"/>
              </a:buClr>
              <a:buFont typeface="Symbol"/>
              <a:buChar char=""/>
            </a:pPr>
            <a:r>
              <a:rPr lang="de-DE" sz="1700" b="0" strike="noStrike" spc="-1">
                <a:solidFill>
                  <a:srgbClr val="000000"/>
                </a:solidFill>
                <a:latin typeface="Arial"/>
                <a:ea typeface="DejaVu Sans"/>
              </a:rPr>
              <a:t>Im Falle des Nichterfolges kann die Vertragnehmerin wegen </a:t>
            </a:r>
            <a:endParaRPr lang="de-DE" sz="1700" b="0" strike="noStrike" spc="-1">
              <a:latin typeface="Arial"/>
            </a:endParaRPr>
          </a:p>
          <a:p>
            <a:pPr marL="360">
              <a:lnSpc>
                <a:spcPct val="100000"/>
              </a:lnSpc>
            </a:pPr>
            <a:r>
              <a:rPr lang="de-DE" sz="1700" b="0" i="1" strike="noStrike" spc="-1">
                <a:solidFill>
                  <a:srgbClr val="000000"/>
                </a:solidFill>
                <a:latin typeface="Arial"/>
                <a:ea typeface="DejaVu Sans"/>
              </a:rPr>
              <a:t>	</a:t>
            </a:r>
            <a:r>
              <a:rPr lang="de-DE" sz="1700" b="1" i="1" strike="noStrike" spc="-1">
                <a:solidFill>
                  <a:srgbClr val="FF0000"/>
                </a:solidFill>
                <a:latin typeface="Arial"/>
                <a:ea typeface="DejaVu Sans"/>
              </a:rPr>
              <a:t>fehlerhafter Behandlung</a:t>
            </a:r>
            <a:r>
              <a:rPr lang="de-DE" sz="1700" b="0" strike="noStrike" spc="-1">
                <a:solidFill>
                  <a:srgbClr val="FF0000"/>
                </a:solidFill>
                <a:latin typeface="Arial"/>
                <a:ea typeface="DejaVu Sans"/>
              </a:rPr>
              <a:t> </a:t>
            </a:r>
            <a:r>
              <a:rPr lang="de-DE" sz="1700" b="0" strike="noStrike" spc="-1">
                <a:solidFill>
                  <a:srgbClr val="000000"/>
                </a:solidFill>
                <a:latin typeface="Arial"/>
                <a:ea typeface="DejaVu Sans"/>
              </a:rPr>
              <a:t>klagen.</a:t>
            </a:r>
            <a:endParaRPr lang="de-DE" sz="1700" b="0" strike="noStrike" spc="-1">
              <a:latin typeface="Arial"/>
            </a:endParaRPr>
          </a:p>
        </p:txBody>
      </p:sp>
      <p:sp>
        <p:nvSpPr>
          <p:cNvPr id="102" name="Line 3"/>
          <p:cNvSpPr/>
          <p:nvPr/>
        </p:nvSpPr>
        <p:spPr>
          <a:xfrm flipH="1">
            <a:off x="191160" y="767880"/>
            <a:ext cx="8758080" cy="4320"/>
          </a:xfrm>
          <a:prstGeom prst="line">
            <a:avLst/>
          </a:prstGeom>
          <a:ln w="57240">
            <a:solidFill>
              <a:srgbClr val="0C49BD"/>
            </a:solidFill>
            <a:round/>
          </a:ln>
        </p:spPr>
        <p:style>
          <a:lnRef idx="2">
            <a:schemeClr val="accent1"/>
          </a:lnRef>
          <a:fillRef idx="0">
            <a:schemeClr val="accent1"/>
          </a:fillRef>
          <a:effectRef idx="1">
            <a:schemeClr val="accent1"/>
          </a:effectRef>
          <a:fontRef idx="minor"/>
        </p:style>
      </p:sp>
      <p:sp>
        <p:nvSpPr>
          <p:cNvPr id="103" name="CustomShape 4"/>
          <p:cNvSpPr/>
          <p:nvPr/>
        </p:nvSpPr>
        <p:spPr>
          <a:xfrm>
            <a:off x="110880" y="403200"/>
            <a:ext cx="317376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1" strike="noStrike" spc="-1">
                <a:solidFill>
                  <a:srgbClr val="000000"/>
                </a:solidFill>
                <a:latin typeface="Calibri"/>
                <a:ea typeface="DejaVu Sans"/>
              </a:rPr>
              <a:t>Der Verband informiert:</a:t>
            </a:r>
            <a:endParaRPr lang="de-DE" sz="1800" b="0" strike="noStrike" spc="-1">
              <a:latin typeface="Arial"/>
            </a:endParaRPr>
          </a:p>
        </p:txBody>
      </p:sp>
      <p:pic>
        <p:nvPicPr>
          <p:cNvPr id="104" name="Bild 7"/>
          <p:cNvPicPr/>
          <p:nvPr/>
        </p:nvPicPr>
        <p:blipFill>
          <a:blip r:embed="rId2"/>
          <a:stretch/>
        </p:blipFill>
        <p:spPr>
          <a:xfrm>
            <a:off x="7460640" y="211320"/>
            <a:ext cx="1683000" cy="94788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CustomShape 1"/>
          <p:cNvSpPr/>
          <p:nvPr/>
        </p:nvSpPr>
        <p:spPr>
          <a:xfrm>
            <a:off x="511200" y="1616760"/>
            <a:ext cx="8145360" cy="813240"/>
          </a:xfrm>
          <a:prstGeom prst="rect">
            <a:avLst/>
          </a:prstGeom>
          <a:solidFill>
            <a:schemeClr val="accent3">
              <a:lumMod val="20000"/>
              <a:lumOff val="80000"/>
            </a:schemeClr>
          </a:solidFill>
          <a:ln>
            <a:solidFill>
              <a:schemeClr val="tx1"/>
            </a:solid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de-DE" sz="3200" b="0" strike="noStrike" spc="-1">
                <a:solidFill>
                  <a:srgbClr val="000000"/>
                </a:solidFill>
                <a:latin typeface="Calibri"/>
                <a:ea typeface="DejaVu Sans"/>
              </a:rPr>
              <a:t>Online-Vertragsverhältnisse</a:t>
            </a:r>
            <a:endParaRPr lang="de-DE" sz="3200" b="0" strike="noStrike" spc="-1">
              <a:latin typeface="Arial"/>
            </a:endParaRPr>
          </a:p>
        </p:txBody>
      </p:sp>
      <p:sp>
        <p:nvSpPr>
          <p:cNvPr id="106" name="CustomShape 2"/>
          <p:cNvSpPr/>
          <p:nvPr/>
        </p:nvSpPr>
        <p:spPr>
          <a:xfrm>
            <a:off x="511200" y="2520000"/>
            <a:ext cx="8145360" cy="4017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100000"/>
              </a:lnSpc>
              <a:buClr>
                <a:srgbClr val="000000"/>
              </a:buClr>
              <a:buFont typeface="StarSymbol"/>
              <a:buAutoNum type="arabicParenR"/>
            </a:pPr>
            <a:r>
              <a:rPr lang="de-DE" sz="1700" b="0" strike="noStrike" spc="-1">
                <a:solidFill>
                  <a:srgbClr val="000000"/>
                </a:solidFill>
                <a:latin typeface="Arial"/>
                <a:ea typeface="DejaVu Sans"/>
              </a:rPr>
              <a:t>Die </a:t>
            </a:r>
            <a:r>
              <a:rPr lang="de-DE" sz="1700" b="1" i="1" strike="noStrike" spc="-1">
                <a:solidFill>
                  <a:srgbClr val="000000"/>
                </a:solidFill>
                <a:latin typeface="Arial"/>
                <a:ea typeface="DejaVu Sans"/>
              </a:rPr>
              <a:t>Schriftformerfordernis</a:t>
            </a:r>
            <a:r>
              <a:rPr lang="de-DE" sz="1700" b="0" strike="noStrike" spc="-1">
                <a:solidFill>
                  <a:srgbClr val="000000"/>
                </a:solidFill>
                <a:latin typeface="Arial"/>
                <a:ea typeface="DejaVu Sans"/>
              </a:rPr>
              <a:t> gilt auch bei online geschlossenen Verträgen.</a:t>
            </a:r>
            <a:r>
              <a:t/>
            </a:r>
            <a:br/>
            <a:r>
              <a:rPr lang="de-DE" sz="1700" b="0" strike="noStrike" spc="-1">
                <a:solidFill>
                  <a:srgbClr val="000000"/>
                </a:solidFill>
                <a:latin typeface="Arial"/>
                <a:ea typeface="DejaVu Sans"/>
              </a:rPr>
              <a:t> </a:t>
            </a:r>
            <a:endParaRPr lang="de-DE" sz="1700" b="0" strike="noStrike" spc="-1">
              <a:latin typeface="Arial"/>
            </a:endParaRPr>
          </a:p>
          <a:p>
            <a:pPr marL="343080" indent="-342360">
              <a:lnSpc>
                <a:spcPct val="100000"/>
              </a:lnSpc>
              <a:buClr>
                <a:srgbClr val="000000"/>
              </a:buClr>
              <a:buFont typeface="StarSymbol"/>
              <a:buAutoNum type="arabicParenR"/>
            </a:pPr>
            <a:r>
              <a:rPr lang="de-DE" sz="1700" b="0" strike="noStrike" spc="-1">
                <a:solidFill>
                  <a:srgbClr val="000000"/>
                </a:solidFill>
                <a:latin typeface="Arial"/>
                <a:ea typeface="DejaVu Sans"/>
              </a:rPr>
              <a:t>Weil dabei personenbezogene Daten übermittelt werden, ist eine solche Übermittlung nur rechtskonform, wenn die Daten </a:t>
            </a:r>
            <a:r>
              <a:rPr lang="de-DE" sz="1700" b="1" i="1" strike="noStrike" spc="-1">
                <a:solidFill>
                  <a:srgbClr val="000000"/>
                </a:solidFill>
                <a:latin typeface="Arial"/>
                <a:ea typeface="DejaVu Sans"/>
              </a:rPr>
              <a:t>verschlüsselt</a:t>
            </a:r>
            <a:r>
              <a:rPr lang="de-DE" sz="1700" b="0" strike="noStrike" spc="-1">
                <a:solidFill>
                  <a:srgbClr val="000000"/>
                </a:solidFill>
                <a:latin typeface="Arial"/>
                <a:ea typeface="DejaVu Sans"/>
              </a:rPr>
              <a:t> übermittelt werden (https / secure socket layer).</a:t>
            </a:r>
            <a:r>
              <a:t/>
            </a:r>
            <a:br/>
            <a:r>
              <a:rPr lang="de-DE" sz="1700" b="0" strike="noStrike" spc="-1">
                <a:solidFill>
                  <a:srgbClr val="000000"/>
                </a:solidFill>
                <a:latin typeface="Arial"/>
                <a:ea typeface="DejaVu Sans"/>
              </a:rPr>
              <a:t> </a:t>
            </a:r>
            <a:endParaRPr lang="de-DE" sz="1700" b="0" strike="noStrike" spc="-1">
              <a:latin typeface="Arial"/>
            </a:endParaRPr>
          </a:p>
          <a:p>
            <a:pPr marL="343080" indent="-342360">
              <a:lnSpc>
                <a:spcPct val="100000"/>
              </a:lnSpc>
              <a:buClr>
                <a:srgbClr val="000000"/>
              </a:buClr>
              <a:buFont typeface="StarSymbol"/>
              <a:buAutoNum type="arabicParenR"/>
            </a:pPr>
            <a:r>
              <a:rPr lang="de-DE" sz="1700" b="0" strike="noStrike" spc="-1">
                <a:solidFill>
                  <a:srgbClr val="000000"/>
                </a:solidFill>
                <a:latin typeface="Arial"/>
                <a:ea typeface="DejaVu Sans"/>
              </a:rPr>
              <a:t>Sofern der Webserver nicht in Eigenregie verwaltet wird, ist mit dem Hoster ein </a:t>
            </a:r>
            <a:r>
              <a:rPr lang="de-DE" sz="1700" b="1" i="1" strike="noStrike" spc="-1">
                <a:solidFill>
                  <a:srgbClr val="000000"/>
                </a:solidFill>
                <a:latin typeface="Arial"/>
                <a:ea typeface="DejaVu Sans"/>
              </a:rPr>
              <a:t>AV-Vertrag </a:t>
            </a:r>
            <a:r>
              <a:rPr lang="de-DE" sz="1700" b="0" strike="noStrike" spc="-1">
                <a:solidFill>
                  <a:srgbClr val="000000"/>
                </a:solidFill>
                <a:latin typeface="Arial"/>
                <a:ea typeface="DejaVu Sans"/>
              </a:rPr>
              <a:t>(Vertrag zur Auftragsverarbeitung) gemäß Art. 28 DSGVO bzw. § 62 BDSG zu schließen. Inhalt ist die Wahrung des Datengeheimnisses durch den zur Verarbeitung hinzugezogenen Dritten und seinen (namentlich genannten) Gehilfen.</a:t>
            </a:r>
            <a:r>
              <a:t/>
            </a:r>
            <a:br/>
            <a:r>
              <a:rPr lang="de-DE" sz="1700" b="0" strike="noStrike" spc="-1">
                <a:solidFill>
                  <a:srgbClr val="000000"/>
                </a:solidFill>
                <a:latin typeface="Arial"/>
                <a:ea typeface="DejaVu Sans"/>
              </a:rPr>
              <a:t> </a:t>
            </a:r>
            <a:endParaRPr lang="de-DE" sz="1700" b="0" strike="noStrike" spc="-1">
              <a:latin typeface="Arial"/>
            </a:endParaRPr>
          </a:p>
          <a:p>
            <a:pPr marL="343080" indent="-342360">
              <a:lnSpc>
                <a:spcPct val="100000"/>
              </a:lnSpc>
              <a:buClr>
                <a:srgbClr val="000000"/>
              </a:buClr>
              <a:buFont typeface="StarSymbol"/>
              <a:buAutoNum type="arabicParenR"/>
            </a:pPr>
            <a:r>
              <a:rPr lang="de-DE" sz="1700" b="0" strike="noStrike" spc="-1">
                <a:solidFill>
                  <a:srgbClr val="000000"/>
                </a:solidFill>
                <a:latin typeface="Arial"/>
                <a:ea typeface="DejaVu Sans"/>
              </a:rPr>
              <a:t>Die Wahl des Auftragsverarbeiters liegt in der </a:t>
            </a:r>
            <a:r>
              <a:rPr lang="de-DE" sz="1700" b="1" i="1" strike="noStrike" spc="-1">
                <a:solidFill>
                  <a:srgbClr val="000000"/>
                </a:solidFill>
                <a:latin typeface="Arial"/>
                <a:ea typeface="DejaVu Sans"/>
              </a:rPr>
              <a:t>Verantwortung</a:t>
            </a:r>
            <a:r>
              <a:rPr lang="de-DE" sz="1700" b="0" strike="noStrike" spc="-1">
                <a:solidFill>
                  <a:srgbClr val="000000"/>
                </a:solidFill>
                <a:latin typeface="Arial"/>
                <a:ea typeface="DejaVu Sans"/>
              </a:rPr>
              <a:t> der Anbieterin. Sie garantiert der Vertragnehmerin gegenüber die Eignung des Auftragverarbeiters (Garantenstellung).</a:t>
            </a:r>
            <a:endParaRPr lang="de-DE" sz="1700" b="0" strike="noStrike" spc="-1">
              <a:latin typeface="Arial"/>
            </a:endParaRPr>
          </a:p>
        </p:txBody>
      </p:sp>
      <p:sp>
        <p:nvSpPr>
          <p:cNvPr id="107" name="Line 3"/>
          <p:cNvSpPr/>
          <p:nvPr/>
        </p:nvSpPr>
        <p:spPr>
          <a:xfrm flipH="1">
            <a:off x="191160" y="767880"/>
            <a:ext cx="8758080" cy="4320"/>
          </a:xfrm>
          <a:prstGeom prst="line">
            <a:avLst/>
          </a:prstGeom>
          <a:ln w="57240">
            <a:solidFill>
              <a:srgbClr val="0C49BD"/>
            </a:solidFill>
            <a:round/>
          </a:ln>
        </p:spPr>
        <p:style>
          <a:lnRef idx="2">
            <a:schemeClr val="accent1"/>
          </a:lnRef>
          <a:fillRef idx="0">
            <a:schemeClr val="accent1"/>
          </a:fillRef>
          <a:effectRef idx="1">
            <a:schemeClr val="accent1"/>
          </a:effectRef>
          <a:fontRef idx="minor"/>
        </p:style>
      </p:sp>
      <p:sp>
        <p:nvSpPr>
          <p:cNvPr id="108" name="CustomShape 4"/>
          <p:cNvSpPr/>
          <p:nvPr/>
        </p:nvSpPr>
        <p:spPr>
          <a:xfrm>
            <a:off x="110880" y="403200"/>
            <a:ext cx="317376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1" strike="noStrike" spc="-1">
                <a:solidFill>
                  <a:srgbClr val="000000"/>
                </a:solidFill>
                <a:latin typeface="Calibri"/>
                <a:ea typeface="DejaVu Sans"/>
              </a:rPr>
              <a:t>Der Verband informiert:</a:t>
            </a:r>
            <a:endParaRPr lang="de-DE" sz="1800" b="0" strike="noStrike" spc="-1">
              <a:latin typeface="Arial"/>
            </a:endParaRPr>
          </a:p>
        </p:txBody>
      </p:sp>
      <p:pic>
        <p:nvPicPr>
          <p:cNvPr id="109" name="Bild 7"/>
          <p:cNvPicPr/>
          <p:nvPr/>
        </p:nvPicPr>
        <p:blipFill>
          <a:blip r:embed="rId2"/>
          <a:stretch/>
        </p:blipFill>
        <p:spPr>
          <a:xfrm>
            <a:off x="7460640" y="211320"/>
            <a:ext cx="1683000" cy="94788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CustomShape 1"/>
          <p:cNvSpPr/>
          <p:nvPr/>
        </p:nvSpPr>
        <p:spPr>
          <a:xfrm>
            <a:off x="511200" y="1616760"/>
            <a:ext cx="8145360" cy="813240"/>
          </a:xfrm>
          <a:prstGeom prst="rect">
            <a:avLst/>
          </a:prstGeom>
          <a:solidFill>
            <a:schemeClr val="accent3">
              <a:lumMod val="20000"/>
              <a:lumOff val="80000"/>
            </a:schemeClr>
          </a:solidFill>
          <a:ln>
            <a:solidFill>
              <a:schemeClr val="tx1"/>
            </a:solid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de-DE" sz="3200" b="0" strike="noStrike" spc="-1">
                <a:solidFill>
                  <a:srgbClr val="000000"/>
                </a:solidFill>
                <a:latin typeface="Calibri"/>
                <a:ea typeface="DejaVu Sans"/>
              </a:rPr>
              <a:t>Problem: Aktenführung</a:t>
            </a:r>
            <a:endParaRPr lang="de-DE" sz="3200" b="0" strike="noStrike" spc="-1">
              <a:latin typeface="Arial"/>
            </a:endParaRPr>
          </a:p>
        </p:txBody>
      </p:sp>
      <p:sp>
        <p:nvSpPr>
          <p:cNvPr id="111" name="CustomShape 2"/>
          <p:cNvSpPr/>
          <p:nvPr/>
        </p:nvSpPr>
        <p:spPr>
          <a:xfrm>
            <a:off x="511200" y="2520000"/>
            <a:ext cx="8145360" cy="4017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100000"/>
              </a:lnSpc>
              <a:buClr>
                <a:srgbClr val="000000"/>
              </a:buClr>
              <a:buFont typeface="StarSymbol"/>
              <a:buAutoNum type="arabicParenR"/>
            </a:pPr>
            <a:r>
              <a:rPr lang="de-DE" sz="1800" b="0" strike="noStrike" spc="-1">
                <a:solidFill>
                  <a:srgbClr val="000000"/>
                </a:solidFill>
                <a:latin typeface="Arial"/>
                <a:ea typeface="DejaVu Sans"/>
              </a:rPr>
              <a:t>Eine </a:t>
            </a:r>
            <a:r>
              <a:rPr lang="de-DE" sz="1800" b="1" i="1" strike="noStrike" spc="-1">
                <a:solidFill>
                  <a:srgbClr val="000000"/>
                </a:solidFill>
                <a:latin typeface="Arial"/>
                <a:ea typeface="DejaVu Sans"/>
              </a:rPr>
              <a:t>ordnungsgemäße Vertragsabwicklung</a:t>
            </a:r>
            <a:r>
              <a:rPr lang="de-DE" sz="1800" b="0" strike="noStrike" spc="-1">
                <a:solidFill>
                  <a:srgbClr val="000000"/>
                </a:solidFill>
                <a:latin typeface="Arial"/>
                <a:ea typeface="DejaVu Sans"/>
              </a:rPr>
              <a:t> wird durch eine den Erfordernissen entsprechende, exakte </a:t>
            </a:r>
            <a:r>
              <a:rPr lang="de-DE" sz="1800" b="1" i="1" strike="noStrike" spc="-1">
                <a:solidFill>
                  <a:srgbClr val="000000"/>
                </a:solidFill>
                <a:latin typeface="Arial"/>
                <a:ea typeface="DejaVu Sans"/>
              </a:rPr>
              <a:t>Dokumentation</a:t>
            </a:r>
            <a:r>
              <a:rPr lang="de-DE" sz="1800" b="0" strike="noStrike" spc="-1">
                <a:solidFill>
                  <a:srgbClr val="000000"/>
                </a:solidFill>
                <a:latin typeface="Arial"/>
                <a:ea typeface="DejaVu Sans"/>
              </a:rPr>
              <a:t> belegt. Dokumentiert werden: Anamnese, Diagnose, Untersuchungen und deren Ergebnisse, Eingriffe und ihre Wirkung, Einwilligungen und Aufklärungen, Dokumente (§ 630 f, Absatz 2 BGB).</a:t>
            </a:r>
            <a:r>
              <a:t/>
            </a:r>
            <a:br/>
            <a:r>
              <a:rPr lang="de-DE" sz="1800" b="0" strike="noStrike" spc="-1">
                <a:solidFill>
                  <a:srgbClr val="000000"/>
                </a:solidFill>
                <a:latin typeface="Arial"/>
                <a:ea typeface="DejaVu Sans"/>
              </a:rPr>
              <a:t> </a:t>
            </a:r>
            <a:endParaRPr lang="de-DE" sz="1800" b="0" strike="noStrike" spc="-1">
              <a:latin typeface="Arial"/>
            </a:endParaRPr>
          </a:p>
          <a:p>
            <a:pPr marL="343080" indent="-342360">
              <a:lnSpc>
                <a:spcPct val="100000"/>
              </a:lnSpc>
              <a:buClr>
                <a:srgbClr val="000000"/>
              </a:buClr>
              <a:buFont typeface="StarSymbol"/>
              <a:buAutoNum type="arabicParenR"/>
            </a:pPr>
            <a:r>
              <a:rPr lang="de-DE" sz="1800" b="0" strike="noStrike" spc="-1">
                <a:solidFill>
                  <a:srgbClr val="000000"/>
                </a:solidFill>
                <a:latin typeface="Arial"/>
                <a:ea typeface="DejaVu Sans"/>
              </a:rPr>
              <a:t>Darüber hinaus können weitere Verpflichtungen die Führung einer Klientenakte vorsehen (z.B. Leistungsverträge mit öffentlichen Kostenträgern, Verträge mit den Sozialversicherungsträgern/GKV).</a:t>
            </a:r>
            <a:r>
              <a:t/>
            </a:r>
            <a:br/>
            <a:r>
              <a:rPr lang="de-DE" sz="1800" b="0" strike="noStrike" spc="-1">
                <a:solidFill>
                  <a:srgbClr val="000000"/>
                </a:solidFill>
                <a:latin typeface="Arial"/>
                <a:ea typeface="DejaVu Sans"/>
              </a:rPr>
              <a:t> </a:t>
            </a:r>
            <a:endParaRPr lang="de-DE" sz="1800" b="0" strike="noStrike" spc="-1">
              <a:latin typeface="Arial"/>
            </a:endParaRPr>
          </a:p>
          <a:p>
            <a:pPr marL="343080" indent="-342360">
              <a:lnSpc>
                <a:spcPct val="100000"/>
              </a:lnSpc>
              <a:buClr>
                <a:srgbClr val="000000"/>
              </a:buClr>
              <a:buFont typeface="StarSymbol"/>
              <a:buAutoNum type="arabicParenR"/>
            </a:pPr>
            <a:r>
              <a:rPr lang="de-DE" sz="1800" b="0" strike="noStrike" spc="-1">
                <a:solidFill>
                  <a:srgbClr val="000000"/>
                </a:solidFill>
                <a:latin typeface="Arial"/>
                <a:ea typeface="DejaVu Sans"/>
              </a:rPr>
              <a:t>Neben dem </a:t>
            </a:r>
            <a:r>
              <a:rPr lang="de-DE" sz="1800" b="1" strike="noStrike" spc="-1">
                <a:solidFill>
                  <a:srgbClr val="FF0000"/>
                </a:solidFill>
                <a:latin typeface="Arial"/>
                <a:ea typeface="DejaVu Sans"/>
              </a:rPr>
              <a:t>BGB</a:t>
            </a:r>
            <a:r>
              <a:rPr lang="de-DE" sz="1800" b="0" strike="noStrike" spc="-1">
                <a:solidFill>
                  <a:srgbClr val="000000"/>
                </a:solidFill>
                <a:latin typeface="Arial"/>
                <a:ea typeface="DejaVu Sans"/>
              </a:rPr>
              <a:t> (§ 630g BGB) formulieren die </a:t>
            </a:r>
            <a:r>
              <a:rPr lang="de-DE" sz="1800" b="1" strike="noStrike" spc="-1">
                <a:solidFill>
                  <a:srgbClr val="FF0000"/>
                </a:solidFill>
                <a:latin typeface="Arial"/>
                <a:ea typeface="DejaVu Sans"/>
              </a:rPr>
              <a:t>DSGVO</a:t>
            </a:r>
            <a:r>
              <a:rPr lang="de-DE" sz="1800" b="0" strike="noStrike" spc="-1">
                <a:solidFill>
                  <a:srgbClr val="000000"/>
                </a:solidFill>
                <a:latin typeface="Arial"/>
                <a:ea typeface="DejaVu Sans"/>
              </a:rPr>
              <a:t> und das </a:t>
            </a:r>
            <a:r>
              <a:rPr lang="de-DE" sz="1800" b="1" strike="noStrike" spc="-1">
                <a:solidFill>
                  <a:srgbClr val="FF0000"/>
                </a:solidFill>
                <a:latin typeface="Arial"/>
                <a:ea typeface="DejaVu Sans"/>
              </a:rPr>
              <a:t>BDSG</a:t>
            </a:r>
            <a:r>
              <a:rPr lang="de-DE" sz="1800" b="0" strike="noStrike" spc="-1">
                <a:solidFill>
                  <a:srgbClr val="FF0000"/>
                </a:solidFill>
                <a:latin typeface="Arial"/>
                <a:ea typeface="DejaVu Sans"/>
              </a:rPr>
              <a:t> </a:t>
            </a:r>
            <a:r>
              <a:rPr lang="de-DE" sz="1800" b="0" strike="noStrike" spc="-1">
                <a:solidFill>
                  <a:srgbClr val="000000"/>
                </a:solidFill>
                <a:latin typeface="Arial"/>
                <a:ea typeface="DejaVu Sans"/>
              </a:rPr>
              <a:t>umfassende </a:t>
            </a:r>
            <a:r>
              <a:rPr lang="de-DE" sz="1800" b="1" i="1" strike="noStrike" spc="-1">
                <a:solidFill>
                  <a:srgbClr val="000000"/>
                </a:solidFill>
                <a:latin typeface="Arial"/>
                <a:ea typeface="DejaVu Sans"/>
              </a:rPr>
              <a:t>Einsichtsrechte</a:t>
            </a:r>
            <a:r>
              <a:rPr lang="de-DE" sz="1800" b="0" strike="noStrike" spc="-1">
                <a:solidFill>
                  <a:srgbClr val="000000"/>
                </a:solidFill>
                <a:latin typeface="Arial"/>
                <a:ea typeface="DejaVu Sans"/>
              </a:rPr>
              <a:t> der Klienten / Betroffenen (Art. 15 – 21 und §§ 32 - 36 BDSG).</a:t>
            </a:r>
            <a:endParaRPr lang="de-DE" sz="1800" b="0" strike="noStrike" spc="-1">
              <a:latin typeface="Arial"/>
            </a:endParaRPr>
          </a:p>
          <a:p>
            <a:pPr>
              <a:lnSpc>
                <a:spcPct val="100000"/>
              </a:lnSpc>
            </a:pPr>
            <a:endParaRPr lang="de-DE" sz="1800" b="0" strike="noStrike" spc="-1">
              <a:latin typeface="Arial"/>
            </a:endParaRPr>
          </a:p>
        </p:txBody>
      </p:sp>
      <p:sp>
        <p:nvSpPr>
          <p:cNvPr id="112" name="Line 3"/>
          <p:cNvSpPr/>
          <p:nvPr/>
        </p:nvSpPr>
        <p:spPr>
          <a:xfrm flipH="1">
            <a:off x="191160" y="767880"/>
            <a:ext cx="8758080" cy="4320"/>
          </a:xfrm>
          <a:prstGeom prst="line">
            <a:avLst/>
          </a:prstGeom>
          <a:ln w="57240">
            <a:solidFill>
              <a:srgbClr val="0C49BD"/>
            </a:solidFill>
            <a:round/>
          </a:ln>
        </p:spPr>
        <p:style>
          <a:lnRef idx="2">
            <a:schemeClr val="accent1"/>
          </a:lnRef>
          <a:fillRef idx="0">
            <a:schemeClr val="accent1"/>
          </a:fillRef>
          <a:effectRef idx="1">
            <a:schemeClr val="accent1"/>
          </a:effectRef>
          <a:fontRef idx="minor"/>
        </p:style>
      </p:sp>
      <p:sp>
        <p:nvSpPr>
          <p:cNvPr id="113" name="CustomShape 4"/>
          <p:cNvSpPr/>
          <p:nvPr/>
        </p:nvSpPr>
        <p:spPr>
          <a:xfrm>
            <a:off x="110880" y="403200"/>
            <a:ext cx="317376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1" strike="noStrike" spc="-1">
                <a:solidFill>
                  <a:srgbClr val="000000"/>
                </a:solidFill>
                <a:latin typeface="Calibri"/>
                <a:ea typeface="DejaVu Sans"/>
              </a:rPr>
              <a:t>Der Verband informiert:</a:t>
            </a:r>
            <a:endParaRPr lang="de-DE" sz="1800" b="0" strike="noStrike" spc="-1">
              <a:latin typeface="Arial"/>
            </a:endParaRPr>
          </a:p>
        </p:txBody>
      </p:sp>
      <p:pic>
        <p:nvPicPr>
          <p:cNvPr id="114" name="Bild 7"/>
          <p:cNvPicPr/>
          <p:nvPr/>
        </p:nvPicPr>
        <p:blipFill>
          <a:blip r:embed="rId2"/>
          <a:stretch/>
        </p:blipFill>
        <p:spPr>
          <a:xfrm>
            <a:off x="7460640" y="211320"/>
            <a:ext cx="1683000" cy="94788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CustomShape 1"/>
          <p:cNvSpPr/>
          <p:nvPr/>
        </p:nvSpPr>
        <p:spPr>
          <a:xfrm>
            <a:off x="511200" y="1616760"/>
            <a:ext cx="8145360" cy="813240"/>
          </a:xfrm>
          <a:prstGeom prst="rect">
            <a:avLst/>
          </a:prstGeom>
          <a:solidFill>
            <a:schemeClr val="accent3">
              <a:lumMod val="20000"/>
              <a:lumOff val="80000"/>
            </a:schemeClr>
          </a:solidFill>
          <a:ln>
            <a:solidFill>
              <a:schemeClr val="tx1"/>
            </a:solid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de-DE" sz="3200" b="0" strike="noStrike" spc="-1">
                <a:solidFill>
                  <a:srgbClr val="000000"/>
                </a:solidFill>
                <a:latin typeface="Calibri"/>
                <a:ea typeface="DejaVu Sans"/>
              </a:rPr>
              <a:t>Problem: Aktenführung</a:t>
            </a:r>
            <a:endParaRPr lang="de-DE" sz="3200" b="0" strike="noStrike" spc="-1">
              <a:latin typeface="Arial"/>
            </a:endParaRPr>
          </a:p>
        </p:txBody>
      </p:sp>
      <p:sp>
        <p:nvSpPr>
          <p:cNvPr id="116" name="CustomShape 2"/>
          <p:cNvSpPr/>
          <p:nvPr/>
        </p:nvSpPr>
        <p:spPr>
          <a:xfrm>
            <a:off x="511200" y="2520000"/>
            <a:ext cx="8145360" cy="4166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0" strike="noStrike" spc="-1">
                <a:solidFill>
                  <a:srgbClr val="000000"/>
                </a:solidFill>
                <a:latin typeface="Arial"/>
                <a:ea typeface="DejaVu Sans"/>
              </a:rPr>
              <a:t>Einerseits dient eine sorgfältige und lückenlose </a:t>
            </a:r>
            <a:r>
              <a:rPr lang="de-DE" sz="1800" b="1" i="1" strike="noStrike" spc="-1">
                <a:solidFill>
                  <a:srgbClr val="000000"/>
                </a:solidFill>
                <a:latin typeface="Arial"/>
                <a:ea typeface="DejaVu Sans"/>
              </a:rPr>
              <a:t>Aktenführung</a:t>
            </a:r>
            <a:r>
              <a:rPr lang="de-DE" sz="1800" b="0" strike="noStrike" spc="-1">
                <a:solidFill>
                  <a:srgbClr val="000000"/>
                </a:solidFill>
                <a:latin typeface="Arial"/>
                <a:ea typeface="DejaVu Sans"/>
              </a:rPr>
              <a:t> dem eigenen </a:t>
            </a:r>
            <a:r>
              <a:rPr lang="de-DE" sz="1800" b="1" i="1" strike="noStrike" spc="-1">
                <a:solidFill>
                  <a:srgbClr val="000000"/>
                </a:solidFill>
                <a:latin typeface="Arial"/>
                <a:ea typeface="DejaVu Sans"/>
              </a:rPr>
              <a:t>Schutz</a:t>
            </a:r>
            <a:r>
              <a:rPr lang="de-DE" sz="1800" b="0" strike="noStrike" spc="-1">
                <a:solidFill>
                  <a:srgbClr val="000000"/>
                </a:solidFill>
                <a:latin typeface="Arial"/>
                <a:ea typeface="DejaVu Sans"/>
              </a:rPr>
              <a:t> im Falle einer juristischen Auseinandersetzung,</a:t>
            </a:r>
            <a:endParaRPr lang="de-DE" sz="1800" b="0" strike="noStrike" spc="-1">
              <a:latin typeface="Arial"/>
            </a:endParaRPr>
          </a:p>
          <a:p>
            <a:pPr>
              <a:lnSpc>
                <a:spcPct val="100000"/>
              </a:lnSpc>
            </a:pPr>
            <a:r>
              <a:rPr lang="de-DE" sz="1800" b="0" strike="noStrike" spc="-1">
                <a:solidFill>
                  <a:srgbClr val="000000"/>
                </a:solidFill>
                <a:latin typeface="Arial"/>
                <a:ea typeface="DejaVu Sans"/>
              </a:rPr>
              <a:t>andererseits können die </a:t>
            </a:r>
            <a:r>
              <a:rPr lang="de-DE" sz="1800" b="1" i="1" strike="noStrike" spc="-1">
                <a:solidFill>
                  <a:srgbClr val="000000"/>
                </a:solidFill>
                <a:latin typeface="Arial"/>
                <a:ea typeface="DejaVu Sans"/>
              </a:rPr>
              <a:t>Aufzeichnungen</a:t>
            </a:r>
            <a:r>
              <a:rPr lang="de-DE" sz="1800" b="0" strike="noStrike" spc="-1">
                <a:solidFill>
                  <a:srgbClr val="000000"/>
                </a:solidFill>
                <a:latin typeface="Arial"/>
                <a:ea typeface="DejaVu Sans"/>
              </a:rPr>
              <a:t> von der Gegenseite dazu genutzt werden, </a:t>
            </a:r>
            <a:r>
              <a:rPr lang="de-DE" sz="1800" b="1" strike="noStrike" spc="-1">
                <a:solidFill>
                  <a:srgbClr val="FF0000"/>
                </a:solidFill>
                <a:latin typeface="Arial"/>
                <a:ea typeface="DejaVu Sans"/>
              </a:rPr>
              <a:t>Behandlungsfehler</a:t>
            </a:r>
            <a:r>
              <a:rPr lang="de-DE" sz="1800" b="0" strike="noStrike" spc="-1">
                <a:solidFill>
                  <a:srgbClr val="FF0000"/>
                </a:solidFill>
                <a:latin typeface="Arial"/>
                <a:ea typeface="DejaVu Sans"/>
              </a:rPr>
              <a:t> </a:t>
            </a:r>
            <a:r>
              <a:rPr lang="de-DE" sz="1800" b="0" strike="noStrike" spc="-1">
                <a:solidFill>
                  <a:srgbClr val="000000"/>
                </a:solidFill>
                <a:latin typeface="Arial"/>
                <a:ea typeface="DejaVu Sans"/>
              </a:rPr>
              <a:t>nachzuweisen bzw. zu konstruieren.</a:t>
            </a:r>
            <a:r>
              <a:t/>
            </a:r>
            <a:br/>
            <a:endParaRPr lang="de-DE" sz="1800" b="0" strike="noStrike" spc="-1">
              <a:latin typeface="Arial"/>
            </a:endParaRPr>
          </a:p>
          <a:p>
            <a:pPr>
              <a:lnSpc>
                <a:spcPct val="100000"/>
              </a:lnSpc>
            </a:pPr>
            <a:r>
              <a:rPr lang="de-DE" sz="1800" b="0" strike="noStrike" spc="-1">
                <a:solidFill>
                  <a:srgbClr val="000000"/>
                </a:solidFill>
                <a:latin typeface="Arial"/>
                <a:ea typeface="DejaVu Sans"/>
              </a:rPr>
              <a:t>Vor allem die persönlichen Aufzeichnungen über Persönlichkeitsmerkmale der Klienten bzw. eigener Übertragungsprozesse (Gegenübertragung) können zur kritischen Beurteilung der „</a:t>
            </a:r>
            <a:r>
              <a:rPr lang="de-DE" sz="1800" b="1" i="1" strike="noStrike" spc="-1">
                <a:solidFill>
                  <a:srgbClr val="000000"/>
                </a:solidFill>
                <a:latin typeface="Arial"/>
                <a:ea typeface="DejaVu Sans"/>
              </a:rPr>
              <a:t>Korrektheit/Fachlichkeit</a:t>
            </a:r>
            <a:r>
              <a:rPr lang="de-DE" sz="1800" b="0" strike="noStrike" spc="-1">
                <a:solidFill>
                  <a:srgbClr val="000000"/>
                </a:solidFill>
                <a:latin typeface="Arial"/>
                <a:ea typeface="DejaVu Sans"/>
              </a:rPr>
              <a:t>“ der Behandlung führen.</a:t>
            </a:r>
            <a:endParaRPr lang="de-DE" sz="1800" b="0" strike="noStrike" spc="-1">
              <a:latin typeface="Arial"/>
            </a:endParaRPr>
          </a:p>
          <a:p>
            <a:pPr>
              <a:lnSpc>
                <a:spcPct val="100000"/>
              </a:lnSpc>
            </a:pPr>
            <a:endParaRPr lang="de-DE" sz="1800" b="0" strike="noStrike" spc="-1">
              <a:latin typeface="Arial"/>
            </a:endParaRPr>
          </a:p>
          <a:p>
            <a:pPr>
              <a:lnSpc>
                <a:spcPct val="100000"/>
              </a:lnSpc>
            </a:pPr>
            <a:r>
              <a:rPr lang="de-DE" sz="1800" b="0" strike="noStrike" spc="-1">
                <a:solidFill>
                  <a:srgbClr val="000000"/>
                </a:solidFill>
                <a:latin typeface="Arial"/>
                <a:ea typeface="DejaVu Sans"/>
              </a:rPr>
              <a:t>Daher: Wo immer möglich, sollten </a:t>
            </a:r>
            <a:r>
              <a:rPr lang="de-DE" sz="1800" b="1" i="1" strike="noStrike" spc="-1">
                <a:solidFill>
                  <a:srgbClr val="000000"/>
                </a:solidFill>
                <a:latin typeface="Arial"/>
                <a:ea typeface="DejaVu Sans"/>
              </a:rPr>
              <a:t>persönliche Aufzeichnungen </a:t>
            </a:r>
            <a:r>
              <a:rPr lang="de-DE" sz="1800" b="0" strike="noStrike" spc="-1">
                <a:solidFill>
                  <a:srgbClr val="000000"/>
                </a:solidFill>
                <a:latin typeface="Arial"/>
                <a:ea typeface="DejaVu Sans"/>
              </a:rPr>
              <a:t>(Privatmeinung) von der offiziellen Akte (logisch*) </a:t>
            </a:r>
            <a:r>
              <a:rPr lang="de-DE" sz="1800" b="1" i="1" strike="noStrike" spc="-1">
                <a:solidFill>
                  <a:srgbClr val="000000"/>
                </a:solidFill>
                <a:latin typeface="Arial"/>
                <a:ea typeface="DejaVu Sans"/>
              </a:rPr>
              <a:t>getrennt erfasst und gespeichert </a:t>
            </a:r>
            <a:r>
              <a:rPr lang="de-DE" sz="1800" b="0" strike="noStrike" spc="-1">
                <a:solidFill>
                  <a:srgbClr val="000000"/>
                </a:solidFill>
                <a:latin typeface="Arial"/>
                <a:ea typeface="DejaVu Sans"/>
              </a:rPr>
              <a:t>werden (vergl. § 27, Absatz 3 BDSG, in Verbindung mit der Forderung nach „Privacy by Design“).</a:t>
            </a:r>
            <a:endParaRPr lang="de-DE" sz="1800" b="0" strike="noStrike" spc="-1">
              <a:latin typeface="Arial"/>
            </a:endParaRPr>
          </a:p>
          <a:p>
            <a:pPr>
              <a:lnSpc>
                <a:spcPct val="100000"/>
              </a:lnSpc>
            </a:pPr>
            <a:endParaRPr lang="de-DE" sz="1800" b="0" strike="noStrike" spc="-1">
              <a:latin typeface="Arial"/>
            </a:endParaRPr>
          </a:p>
        </p:txBody>
      </p:sp>
      <p:sp>
        <p:nvSpPr>
          <p:cNvPr id="117" name="Line 3"/>
          <p:cNvSpPr/>
          <p:nvPr/>
        </p:nvSpPr>
        <p:spPr>
          <a:xfrm flipH="1">
            <a:off x="191160" y="767880"/>
            <a:ext cx="8758080" cy="4320"/>
          </a:xfrm>
          <a:prstGeom prst="line">
            <a:avLst/>
          </a:prstGeom>
          <a:ln w="57240">
            <a:solidFill>
              <a:srgbClr val="0C49BD"/>
            </a:solidFill>
            <a:round/>
          </a:ln>
        </p:spPr>
        <p:style>
          <a:lnRef idx="2">
            <a:schemeClr val="accent1"/>
          </a:lnRef>
          <a:fillRef idx="0">
            <a:schemeClr val="accent1"/>
          </a:fillRef>
          <a:effectRef idx="1">
            <a:schemeClr val="accent1"/>
          </a:effectRef>
          <a:fontRef idx="minor"/>
        </p:style>
      </p:sp>
      <p:sp>
        <p:nvSpPr>
          <p:cNvPr id="118" name="CustomShape 4"/>
          <p:cNvSpPr/>
          <p:nvPr/>
        </p:nvSpPr>
        <p:spPr>
          <a:xfrm>
            <a:off x="110880" y="403200"/>
            <a:ext cx="317376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1" strike="noStrike" spc="-1">
                <a:solidFill>
                  <a:srgbClr val="000000"/>
                </a:solidFill>
                <a:latin typeface="Calibri"/>
                <a:ea typeface="DejaVu Sans"/>
              </a:rPr>
              <a:t>Der Verband informiert:</a:t>
            </a:r>
            <a:endParaRPr lang="de-DE" sz="1800" b="0" strike="noStrike" spc="-1">
              <a:latin typeface="Arial"/>
            </a:endParaRPr>
          </a:p>
        </p:txBody>
      </p:sp>
      <p:pic>
        <p:nvPicPr>
          <p:cNvPr id="119" name="Bild 7"/>
          <p:cNvPicPr/>
          <p:nvPr/>
        </p:nvPicPr>
        <p:blipFill>
          <a:blip r:embed="rId3"/>
          <a:stretch/>
        </p:blipFill>
        <p:spPr>
          <a:xfrm>
            <a:off x="7460640" y="211320"/>
            <a:ext cx="1683000" cy="94788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CustomShape 1"/>
          <p:cNvSpPr/>
          <p:nvPr/>
        </p:nvSpPr>
        <p:spPr>
          <a:xfrm>
            <a:off x="511200" y="1616760"/>
            <a:ext cx="8145360" cy="813240"/>
          </a:xfrm>
          <a:prstGeom prst="rect">
            <a:avLst/>
          </a:prstGeom>
          <a:solidFill>
            <a:schemeClr val="accent3">
              <a:lumMod val="20000"/>
              <a:lumOff val="80000"/>
            </a:schemeClr>
          </a:solidFill>
          <a:ln>
            <a:solidFill>
              <a:schemeClr val="tx1"/>
            </a:solid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de-DE" sz="3200" b="0" strike="noStrike" spc="-1">
                <a:solidFill>
                  <a:srgbClr val="000000"/>
                </a:solidFill>
                <a:latin typeface="Calibri"/>
                <a:ea typeface="DejaVu Sans"/>
              </a:rPr>
              <a:t>Schweige</a:t>
            </a:r>
            <a:r>
              <a:rPr lang="de-DE" sz="3200" b="1" strike="noStrike" spc="-1">
                <a:solidFill>
                  <a:srgbClr val="000000"/>
                </a:solidFill>
                <a:latin typeface="Calibri"/>
                <a:ea typeface="DejaVu Sans"/>
              </a:rPr>
              <a:t>pflicht</a:t>
            </a:r>
            <a:r>
              <a:rPr lang="de-DE" sz="3200" b="0" strike="noStrike" spc="-1">
                <a:solidFill>
                  <a:srgbClr val="000000"/>
                </a:solidFill>
                <a:latin typeface="Calibri"/>
                <a:ea typeface="DejaVu Sans"/>
              </a:rPr>
              <a:t> (§ 203 StGB)</a:t>
            </a:r>
            <a:endParaRPr lang="de-DE" sz="3200" b="0" strike="noStrike" spc="-1">
              <a:latin typeface="Arial"/>
            </a:endParaRPr>
          </a:p>
        </p:txBody>
      </p:sp>
      <p:sp>
        <p:nvSpPr>
          <p:cNvPr id="121" name="CustomShape 2"/>
          <p:cNvSpPr/>
          <p:nvPr/>
        </p:nvSpPr>
        <p:spPr>
          <a:xfrm>
            <a:off x="511200" y="2520000"/>
            <a:ext cx="8145360" cy="4017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100000"/>
              </a:lnSpc>
              <a:buClr>
                <a:srgbClr val="000000"/>
              </a:buClr>
              <a:buFont typeface="StarSymbol"/>
              <a:buAutoNum type="arabicParenR"/>
            </a:pPr>
            <a:r>
              <a:rPr lang="de-DE" sz="1800" b="0" strike="noStrike" spc="-1">
                <a:solidFill>
                  <a:srgbClr val="000000"/>
                </a:solidFill>
                <a:latin typeface="Arial"/>
                <a:ea typeface="DejaVu Sans"/>
              </a:rPr>
              <a:t>Die Norm des § 203 StGB verpflichtet die genannten Berufsgruppen bzw. Institutionen zur </a:t>
            </a:r>
            <a:r>
              <a:rPr lang="de-DE" sz="1800" b="1" i="1" strike="noStrike" spc="-1">
                <a:solidFill>
                  <a:srgbClr val="000000"/>
                </a:solidFill>
                <a:latin typeface="Arial"/>
                <a:ea typeface="DejaVu Sans"/>
              </a:rPr>
              <a:t>Wahrung des Privatgeheimnisses </a:t>
            </a:r>
            <a:r>
              <a:rPr lang="de-DE" sz="1800" b="0" strike="noStrike" spc="-1">
                <a:solidFill>
                  <a:srgbClr val="000000"/>
                </a:solidFill>
                <a:latin typeface="Arial"/>
                <a:ea typeface="DejaVu Sans"/>
              </a:rPr>
              <a:t>(Schweigepflicht der Berufsgeheimnisträger).</a:t>
            </a:r>
            <a:r>
              <a:t/>
            </a:r>
            <a:br/>
            <a:r>
              <a:rPr lang="de-DE" sz="1800" b="0" strike="noStrike" spc="-1">
                <a:solidFill>
                  <a:srgbClr val="000000"/>
                </a:solidFill>
                <a:latin typeface="Arial"/>
                <a:ea typeface="DejaVu Sans"/>
              </a:rPr>
              <a:t> </a:t>
            </a:r>
            <a:endParaRPr lang="de-DE" sz="1800" b="0" strike="noStrike" spc="-1">
              <a:latin typeface="Arial"/>
            </a:endParaRPr>
          </a:p>
          <a:p>
            <a:pPr marL="343080" indent="-342360">
              <a:lnSpc>
                <a:spcPct val="100000"/>
              </a:lnSpc>
              <a:buClr>
                <a:srgbClr val="000000"/>
              </a:buClr>
              <a:buFont typeface="StarSymbol"/>
              <a:buAutoNum type="arabicParenR"/>
            </a:pPr>
            <a:r>
              <a:rPr lang="de-DE" sz="1800" b="0" strike="noStrike" spc="-1">
                <a:solidFill>
                  <a:srgbClr val="000000"/>
                </a:solidFill>
                <a:latin typeface="Arial"/>
                <a:ea typeface="DejaVu Sans"/>
              </a:rPr>
              <a:t>Seit dem 30.10.2017 gilt, dass der Einbezug Dritter keine Offenbarung darstellt, wenn diese an der </a:t>
            </a:r>
            <a:r>
              <a:rPr lang="de-DE" sz="1800" b="1" i="1" strike="noStrike" spc="-1">
                <a:solidFill>
                  <a:srgbClr val="000000"/>
                </a:solidFill>
                <a:latin typeface="Arial"/>
                <a:ea typeface="DejaVu Sans"/>
              </a:rPr>
              <a:t>ordnungsgemäßen</a:t>
            </a:r>
            <a:r>
              <a:rPr lang="de-DE" sz="1800" b="0" strike="noStrike" spc="-1">
                <a:solidFill>
                  <a:srgbClr val="000000"/>
                </a:solidFill>
                <a:latin typeface="Arial"/>
                <a:ea typeface="DejaVu Sans"/>
              </a:rPr>
              <a:t> Ausübung der Tätigkeit mitwirken (direkt mitwirkende Gehilfen, aber auch: Cloud-Dienstleister).</a:t>
            </a:r>
            <a:r>
              <a:t/>
            </a:r>
            <a:br/>
            <a:r>
              <a:rPr lang="de-DE" sz="1800" b="0" strike="noStrike" spc="-1">
                <a:solidFill>
                  <a:srgbClr val="000000"/>
                </a:solidFill>
                <a:latin typeface="Arial"/>
                <a:ea typeface="DejaVu Sans"/>
              </a:rPr>
              <a:t> </a:t>
            </a:r>
            <a:endParaRPr lang="de-DE" sz="1800" b="0" strike="noStrike" spc="-1">
              <a:latin typeface="Arial"/>
            </a:endParaRPr>
          </a:p>
          <a:p>
            <a:pPr marL="343080" indent="-342360">
              <a:lnSpc>
                <a:spcPct val="100000"/>
              </a:lnSpc>
              <a:buClr>
                <a:srgbClr val="000000"/>
              </a:buClr>
              <a:buFont typeface="StarSymbol"/>
              <a:buAutoNum type="arabicParenR"/>
            </a:pPr>
            <a:r>
              <a:rPr lang="de-DE" sz="1800" b="0" strike="noStrike" spc="-1">
                <a:solidFill>
                  <a:srgbClr val="000000"/>
                </a:solidFill>
                <a:latin typeface="Arial"/>
                <a:ea typeface="DejaVu Sans"/>
              </a:rPr>
              <a:t>Eine Einwilligung der Betroffenen (Klienten) ist unter Einhaltung </a:t>
            </a:r>
            <a:r>
              <a:rPr lang="de-DE" sz="1800" b="1" i="1" strike="noStrike" spc="-1">
                <a:solidFill>
                  <a:srgbClr val="000000"/>
                </a:solidFill>
                <a:latin typeface="Arial"/>
                <a:ea typeface="DejaVu Sans"/>
              </a:rPr>
              <a:t>besonderer</a:t>
            </a:r>
            <a:r>
              <a:rPr lang="de-DE" sz="1800" b="1" strike="noStrike" spc="-1">
                <a:solidFill>
                  <a:srgbClr val="000000"/>
                </a:solidFill>
                <a:latin typeface="Arial"/>
                <a:ea typeface="DejaVu Sans"/>
              </a:rPr>
              <a:t> </a:t>
            </a:r>
            <a:r>
              <a:rPr lang="de-DE" sz="1800" b="0" strike="noStrike" spc="-1">
                <a:solidFill>
                  <a:srgbClr val="000000"/>
                </a:solidFill>
                <a:latin typeface="Arial"/>
                <a:ea typeface="DejaVu Sans"/>
              </a:rPr>
              <a:t>Bedingungen </a:t>
            </a:r>
            <a:r>
              <a:rPr lang="de-DE" sz="1800" b="1" i="1" strike="noStrike" spc="-1">
                <a:solidFill>
                  <a:srgbClr val="000000"/>
                </a:solidFill>
                <a:latin typeface="Arial"/>
                <a:ea typeface="DejaVu Sans"/>
              </a:rPr>
              <a:t>nicht</a:t>
            </a:r>
            <a:r>
              <a:rPr lang="de-DE" sz="1800" b="0" strike="noStrike" spc="-1">
                <a:solidFill>
                  <a:srgbClr val="000000"/>
                </a:solidFill>
                <a:latin typeface="Arial"/>
                <a:ea typeface="DejaVu Sans"/>
              </a:rPr>
              <a:t> erforderlich</a:t>
            </a:r>
            <a:r>
              <a:rPr lang="de-DE" sz="1800" b="1" i="1" strike="noStrike" spc="-1">
                <a:solidFill>
                  <a:srgbClr val="000000"/>
                </a:solidFill>
                <a:latin typeface="Arial"/>
                <a:ea typeface="DejaVu Sans"/>
              </a:rPr>
              <a:t> </a:t>
            </a:r>
            <a:r>
              <a:rPr lang="de-DE" sz="1800" b="0" strike="noStrike" spc="-1">
                <a:solidFill>
                  <a:srgbClr val="000000"/>
                </a:solidFill>
                <a:latin typeface="Arial"/>
                <a:ea typeface="DejaVu Sans"/>
              </a:rPr>
              <a:t>(dezidierter AV-Vertrag mit klarer Regelung der Zwecke und Beschränkung der Verarbeitung auf namentlich benannte Personen beim Auftragnehmer ist dafür Voraussetzung).</a:t>
            </a:r>
            <a:endParaRPr lang="de-DE" sz="1800" b="0" strike="noStrike" spc="-1">
              <a:latin typeface="Arial"/>
            </a:endParaRPr>
          </a:p>
        </p:txBody>
      </p:sp>
      <p:sp>
        <p:nvSpPr>
          <p:cNvPr id="122" name="Line 3"/>
          <p:cNvSpPr/>
          <p:nvPr/>
        </p:nvSpPr>
        <p:spPr>
          <a:xfrm flipH="1">
            <a:off x="191160" y="767880"/>
            <a:ext cx="8758080" cy="4320"/>
          </a:xfrm>
          <a:prstGeom prst="line">
            <a:avLst/>
          </a:prstGeom>
          <a:ln w="57240">
            <a:solidFill>
              <a:srgbClr val="0C49BD"/>
            </a:solidFill>
            <a:round/>
          </a:ln>
        </p:spPr>
        <p:style>
          <a:lnRef idx="2">
            <a:schemeClr val="accent1"/>
          </a:lnRef>
          <a:fillRef idx="0">
            <a:schemeClr val="accent1"/>
          </a:fillRef>
          <a:effectRef idx="1">
            <a:schemeClr val="accent1"/>
          </a:effectRef>
          <a:fontRef idx="minor"/>
        </p:style>
      </p:sp>
      <p:sp>
        <p:nvSpPr>
          <p:cNvPr id="123" name="CustomShape 4"/>
          <p:cNvSpPr/>
          <p:nvPr/>
        </p:nvSpPr>
        <p:spPr>
          <a:xfrm>
            <a:off x="110880" y="403200"/>
            <a:ext cx="317376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1" strike="noStrike" spc="-1">
                <a:solidFill>
                  <a:srgbClr val="000000"/>
                </a:solidFill>
                <a:latin typeface="Calibri"/>
                <a:ea typeface="DejaVu Sans"/>
              </a:rPr>
              <a:t>Der Verband informiert:</a:t>
            </a:r>
            <a:endParaRPr lang="de-DE" sz="1800" b="0" strike="noStrike" spc="-1">
              <a:latin typeface="Arial"/>
            </a:endParaRPr>
          </a:p>
        </p:txBody>
      </p:sp>
      <p:pic>
        <p:nvPicPr>
          <p:cNvPr id="124" name="Bild 7"/>
          <p:cNvPicPr/>
          <p:nvPr/>
        </p:nvPicPr>
        <p:blipFill>
          <a:blip r:embed="rId3"/>
          <a:stretch/>
        </p:blipFill>
        <p:spPr>
          <a:xfrm>
            <a:off x="7460640" y="211320"/>
            <a:ext cx="1683000" cy="94788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CustomShape 1"/>
          <p:cNvSpPr/>
          <p:nvPr/>
        </p:nvSpPr>
        <p:spPr>
          <a:xfrm>
            <a:off x="511200" y="1616760"/>
            <a:ext cx="8145360" cy="813240"/>
          </a:xfrm>
          <a:prstGeom prst="rect">
            <a:avLst/>
          </a:prstGeom>
          <a:solidFill>
            <a:schemeClr val="accent3">
              <a:lumMod val="20000"/>
              <a:lumOff val="80000"/>
            </a:schemeClr>
          </a:solidFill>
          <a:ln>
            <a:solidFill>
              <a:schemeClr val="tx1"/>
            </a:solid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de-DE" sz="3200" b="0" strike="noStrike" spc="-1">
                <a:solidFill>
                  <a:srgbClr val="000000"/>
                </a:solidFill>
                <a:latin typeface="Calibri"/>
                <a:ea typeface="DejaVu Sans"/>
              </a:rPr>
              <a:t>Schweige</a:t>
            </a:r>
            <a:r>
              <a:rPr lang="de-DE" sz="3200" b="1" strike="noStrike" spc="-1">
                <a:solidFill>
                  <a:srgbClr val="000000"/>
                </a:solidFill>
                <a:latin typeface="Calibri"/>
                <a:ea typeface="DejaVu Sans"/>
              </a:rPr>
              <a:t>pflicht</a:t>
            </a:r>
            <a:r>
              <a:rPr lang="de-DE" sz="3200" b="0" strike="noStrike" spc="-1">
                <a:solidFill>
                  <a:srgbClr val="000000"/>
                </a:solidFill>
                <a:latin typeface="Calibri"/>
                <a:ea typeface="DejaVu Sans"/>
              </a:rPr>
              <a:t> (§ 203 StGB)</a:t>
            </a:r>
            <a:endParaRPr lang="de-DE" sz="3200" b="0" strike="noStrike" spc="-1">
              <a:latin typeface="Arial"/>
            </a:endParaRPr>
          </a:p>
        </p:txBody>
      </p:sp>
      <p:sp>
        <p:nvSpPr>
          <p:cNvPr id="126" name="CustomShape 2"/>
          <p:cNvSpPr/>
          <p:nvPr/>
        </p:nvSpPr>
        <p:spPr>
          <a:xfrm>
            <a:off x="511200" y="2520000"/>
            <a:ext cx="8145360" cy="4017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400" b="0" strike="noStrike" spc="-1">
                <a:solidFill>
                  <a:srgbClr val="000000"/>
                </a:solidFill>
                <a:latin typeface="Arial"/>
                <a:ea typeface="DejaVu Sans"/>
              </a:rPr>
              <a:t>„Ausdrücklich festgehalten wird im Einklang mit der allgemeinen Meinung zur geltenden Fassung des § 203 StGB daran, dass ein Zugänglichmachen von geschützten Geheimnissen gegenüber unmittelbar in die Sphäre des Berufsgeheimnisträgers eingebundenen Personen kein Offenbaren ist und damit den Straftatbeständen der Absätze 1 und 2 nicht unterfällt. Dagegen </a:t>
            </a:r>
            <a:r>
              <a:rPr lang="de-DE" sz="1400" b="1" i="1" strike="noStrike" spc="-1">
                <a:solidFill>
                  <a:srgbClr val="FF0000"/>
                </a:solidFill>
                <a:latin typeface="Arial"/>
                <a:ea typeface="DejaVu Sans"/>
              </a:rPr>
              <a:t>stellt das Zugänglichmachen von geschützten Geheimnissen gegenüber Personen</a:t>
            </a:r>
            <a:r>
              <a:rPr lang="de-DE" sz="1400" b="0" strike="noStrike" spc="-1">
                <a:solidFill>
                  <a:srgbClr val="000000"/>
                </a:solidFill>
                <a:latin typeface="Arial"/>
                <a:ea typeface="DejaVu Sans"/>
              </a:rPr>
              <a:t>, die zwar nicht in die Sphäre des Berufsgeheimnisträgers eingegliedert sind, aber dennoch an dessen beruflicher oder dienstlicher Tätigkeit mitwirken, </a:t>
            </a:r>
            <a:r>
              <a:rPr lang="de-DE" sz="1400" b="1" i="1" strike="noStrike" spc="-1">
                <a:solidFill>
                  <a:srgbClr val="FF0000"/>
                </a:solidFill>
                <a:latin typeface="Arial"/>
                <a:ea typeface="DejaVu Sans"/>
              </a:rPr>
              <a:t>ein Offenbaren dar</a:t>
            </a:r>
            <a:r>
              <a:rPr lang="de-DE" sz="1400" b="0" strike="noStrike" spc="-1">
                <a:solidFill>
                  <a:srgbClr val="000000"/>
                </a:solidFill>
                <a:latin typeface="Arial"/>
                <a:ea typeface="DejaVu Sans"/>
              </a:rPr>
              <a:t>. </a:t>
            </a:r>
            <a:r>
              <a:rPr lang="de-DE" sz="1400" b="1" strike="noStrike" spc="-1">
                <a:solidFill>
                  <a:srgbClr val="000000"/>
                </a:solidFill>
                <a:latin typeface="Arial"/>
                <a:ea typeface="DejaVu Sans"/>
              </a:rPr>
              <a:t>Soweit dieses Offenbaren für die Inanspruchnahme dieser sonstigen mitwirkenden Personen erforderlich ist, handelt der Berufsgeheimnisträger jedoch befugt und damit nicht rechtswidrig</a:t>
            </a:r>
            <a:r>
              <a:rPr lang="de-DE" sz="1400" b="0" strike="noStrike" spc="-1">
                <a:solidFill>
                  <a:srgbClr val="000000"/>
                </a:solidFill>
                <a:latin typeface="Arial"/>
                <a:ea typeface="DejaVu Sans"/>
              </a:rPr>
              <a:t>. Für beide Fallgruppen soll die mit der Einbindung dritter Personen verbundene Verringerung des Geheimnisschutzes dadurch kompensiert werden, dass mitwirkende Personen, die bei der ordnungsgemäßen Durchführung ihrer Tätigkeit die Möglichkeit erhalten, von geschützten Geheimnissen Kenntnis zu erlangen, in die Strafbarkeit nach § 203 StGB einbezogen werden. </a:t>
            </a:r>
            <a:r>
              <a:rPr lang="de-DE" sz="1400" b="1" strike="noStrike" spc="-1">
                <a:solidFill>
                  <a:srgbClr val="000000"/>
                </a:solidFill>
                <a:latin typeface="Arial"/>
                <a:ea typeface="DejaVu Sans"/>
              </a:rPr>
              <a:t>Zudem soll den Berufsgeheimnisträger bei der Einbeziehung externer Personen in die Berufsausübung die Pflicht treffen, dafür Sorge zu tragen, dass die einbezogenen Personen zur Geheimhaltung verpflichtet werden</a:t>
            </a:r>
            <a:r>
              <a:rPr lang="de-DE" sz="1400" b="0" strike="noStrike" spc="-1">
                <a:solidFill>
                  <a:srgbClr val="000000"/>
                </a:solidFill>
                <a:latin typeface="Arial"/>
                <a:ea typeface="DejaVu Sans"/>
              </a:rPr>
              <a:t>. Diese Pflicht gilt unabhängig von berufsrechtlichen oder sonstigen rechtlichen Vorgaben. </a:t>
            </a:r>
            <a:r>
              <a:rPr lang="de-DE" sz="1400" b="1" strike="noStrike" spc="-1">
                <a:solidFill>
                  <a:srgbClr val="000000"/>
                </a:solidFill>
                <a:latin typeface="Arial"/>
                <a:ea typeface="DejaVu Sans"/>
              </a:rPr>
              <a:t>Die Verletzung dieser Pflicht ist strafbewehrt, wenn die einbezogene Person unbefugt ein Geheimnis offenbart hat</a:t>
            </a:r>
            <a:r>
              <a:rPr lang="de-DE" sz="1400" b="0" strike="noStrike" spc="-1">
                <a:solidFill>
                  <a:srgbClr val="000000"/>
                </a:solidFill>
                <a:latin typeface="Arial"/>
                <a:ea typeface="DejaVu Sans"/>
              </a:rPr>
              <a:t>.“</a:t>
            </a:r>
            <a:endParaRPr lang="de-DE" sz="1400" b="0" strike="noStrike" spc="-1">
              <a:latin typeface="Arial"/>
            </a:endParaRPr>
          </a:p>
          <a:p>
            <a:pPr>
              <a:lnSpc>
                <a:spcPct val="100000"/>
              </a:lnSpc>
            </a:pPr>
            <a:r>
              <a:rPr lang="de-DE" sz="1400" b="0" strike="noStrike" spc="-1">
                <a:solidFill>
                  <a:srgbClr val="000000"/>
                </a:solidFill>
                <a:latin typeface="Arial"/>
                <a:ea typeface="DejaVu Sans"/>
              </a:rPr>
              <a:t>Quelle: Drucksache 18/11936</a:t>
            </a:r>
            <a:endParaRPr lang="de-DE" sz="1400" b="0" strike="noStrike" spc="-1">
              <a:latin typeface="Arial"/>
            </a:endParaRPr>
          </a:p>
        </p:txBody>
      </p:sp>
      <p:sp>
        <p:nvSpPr>
          <p:cNvPr id="127" name="Line 3"/>
          <p:cNvSpPr/>
          <p:nvPr/>
        </p:nvSpPr>
        <p:spPr>
          <a:xfrm flipH="1">
            <a:off x="191160" y="767880"/>
            <a:ext cx="8758080" cy="4320"/>
          </a:xfrm>
          <a:prstGeom prst="line">
            <a:avLst/>
          </a:prstGeom>
          <a:ln w="57240">
            <a:solidFill>
              <a:srgbClr val="0C49BD"/>
            </a:solidFill>
            <a:round/>
          </a:ln>
        </p:spPr>
        <p:style>
          <a:lnRef idx="2">
            <a:schemeClr val="accent1"/>
          </a:lnRef>
          <a:fillRef idx="0">
            <a:schemeClr val="accent1"/>
          </a:fillRef>
          <a:effectRef idx="1">
            <a:schemeClr val="accent1"/>
          </a:effectRef>
          <a:fontRef idx="minor"/>
        </p:style>
      </p:sp>
      <p:sp>
        <p:nvSpPr>
          <p:cNvPr id="128" name="CustomShape 4"/>
          <p:cNvSpPr/>
          <p:nvPr/>
        </p:nvSpPr>
        <p:spPr>
          <a:xfrm>
            <a:off x="110880" y="403200"/>
            <a:ext cx="317376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1" strike="noStrike" spc="-1">
                <a:solidFill>
                  <a:srgbClr val="000000"/>
                </a:solidFill>
                <a:latin typeface="Calibri"/>
                <a:ea typeface="DejaVu Sans"/>
              </a:rPr>
              <a:t>Der Verband informiert:</a:t>
            </a:r>
            <a:endParaRPr lang="de-DE" sz="1800" b="0" strike="noStrike" spc="-1">
              <a:latin typeface="Arial"/>
            </a:endParaRPr>
          </a:p>
        </p:txBody>
      </p:sp>
      <p:pic>
        <p:nvPicPr>
          <p:cNvPr id="129" name="Bild 7"/>
          <p:cNvPicPr/>
          <p:nvPr/>
        </p:nvPicPr>
        <p:blipFill>
          <a:blip r:embed="rId2"/>
          <a:stretch/>
        </p:blipFill>
        <p:spPr>
          <a:xfrm>
            <a:off x="7460640" y="211320"/>
            <a:ext cx="1683000" cy="94788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CustomShape 1"/>
          <p:cNvSpPr/>
          <p:nvPr/>
        </p:nvSpPr>
        <p:spPr>
          <a:xfrm>
            <a:off x="511200" y="1616760"/>
            <a:ext cx="8145360" cy="813240"/>
          </a:xfrm>
          <a:prstGeom prst="rect">
            <a:avLst/>
          </a:prstGeom>
          <a:solidFill>
            <a:schemeClr val="accent3">
              <a:lumMod val="20000"/>
              <a:lumOff val="80000"/>
            </a:schemeClr>
          </a:solidFill>
          <a:ln>
            <a:solidFill>
              <a:schemeClr val="tx1"/>
            </a:solid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de-DE" sz="3200" b="0" strike="noStrike" spc="-1">
                <a:solidFill>
                  <a:srgbClr val="000000"/>
                </a:solidFill>
                <a:latin typeface="Calibri"/>
                <a:ea typeface="DejaVu Sans"/>
              </a:rPr>
              <a:t>Schweige</a:t>
            </a:r>
            <a:r>
              <a:rPr lang="de-DE" sz="3200" b="1" strike="noStrike" spc="-1">
                <a:solidFill>
                  <a:srgbClr val="000000"/>
                </a:solidFill>
                <a:latin typeface="Calibri"/>
                <a:ea typeface="DejaVu Sans"/>
              </a:rPr>
              <a:t>pflicht</a:t>
            </a:r>
            <a:r>
              <a:rPr lang="de-DE" sz="3200" b="0" strike="noStrike" spc="-1">
                <a:solidFill>
                  <a:srgbClr val="000000"/>
                </a:solidFill>
                <a:latin typeface="Calibri"/>
                <a:ea typeface="DejaVu Sans"/>
              </a:rPr>
              <a:t> (§ 203 StGB)</a:t>
            </a:r>
            <a:endParaRPr lang="de-DE" sz="3200" b="0" strike="noStrike" spc="-1">
              <a:latin typeface="Arial"/>
            </a:endParaRPr>
          </a:p>
        </p:txBody>
      </p:sp>
      <p:sp>
        <p:nvSpPr>
          <p:cNvPr id="131" name="CustomShape 2"/>
          <p:cNvSpPr/>
          <p:nvPr/>
        </p:nvSpPr>
        <p:spPr>
          <a:xfrm>
            <a:off x="511200" y="2520000"/>
            <a:ext cx="8145360" cy="423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1" u="sng" strike="noStrike" spc="-1">
                <a:solidFill>
                  <a:srgbClr val="000000"/>
                </a:solidFill>
                <a:uFillTx/>
                <a:latin typeface="Arial"/>
                <a:ea typeface="DejaVu Sans"/>
              </a:rPr>
              <a:t>Problem</a:t>
            </a:r>
            <a:r>
              <a:rPr lang="de-DE" sz="1800" b="0" strike="noStrike" spc="-1">
                <a:solidFill>
                  <a:srgbClr val="000000"/>
                </a:solidFill>
                <a:latin typeface="Arial"/>
                <a:ea typeface="DejaVu Sans"/>
              </a:rPr>
              <a:t>:</a:t>
            </a:r>
            <a:endParaRPr lang="de-DE" sz="1800" b="0" strike="noStrike" spc="-1">
              <a:latin typeface="Arial"/>
            </a:endParaRPr>
          </a:p>
          <a:p>
            <a:pPr marL="285840" indent="-285120">
              <a:lnSpc>
                <a:spcPct val="100000"/>
              </a:lnSpc>
              <a:buClr>
                <a:srgbClr val="000000"/>
              </a:buClr>
              <a:buFont typeface="StarSymbol"/>
              <a:buChar char="-"/>
            </a:pPr>
            <a:r>
              <a:rPr lang="de-DE" sz="1800" b="0" strike="noStrike" spc="-1">
                <a:solidFill>
                  <a:srgbClr val="000000"/>
                </a:solidFill>
                <a:latin typeface="Arial"/>
                <a:ea typeface="DejaVu Sans"/>
              </a:rPr>
              <a:t>Unter dem Abschnitt „II. Wesentlicher Inhalt des Entwurfs / 1. Änderungen im Strafgesetzbuch“ fehlen Beispiel solcher Tätigkeiten, die Psychologinnen oder Sozialpädagoginnen straffrei offenbaren dürfen.</a:t>
            </a:r>
            <a:endParaRPr lang="de-DE" sz="1800" b="0" strike="noStrike" spc="-1">
              <a:latin typeface="Arial"/>
            </a:endParaRPr>
          </a:p>
          <a:p>
            <a:pPr marL="285840" indent="-285120">
              <a:lnSpc>
                <a:spcPct val="100000"/>
              </a:lnSpc>
              <a:buClr>
                <a:srgbClr val="000000"/>
              </a:buClr>
              <a:buFont typeface="StarSymbol"/>
              <a:buChar char="-"/>
            </a:pPr>
            <a:r>
              <a:rPr lang="de-DE" sz="1800" b="0" strike="noStrike" spc="-1">
                <a:solidFill>
                  <a:srgbClr val="000000"/>
                </a:solidFill>
                <a:latin typeface="Arial"/>
                <a:ea typeface="DejaVu Sans"/>
              </a:rPr>
              <a:t>Es kann nicht ausgeschlossen werden, dass auch weiterhin nur der Einbezug (unmittelbar) berufsmäßiger Gehilfen (Mitarbeitende) straffrei bleibt =&gt; </a:t>
            </a:r>
            <a:r>
              <a:rPr lang="de-DE" sz="1800" b="1" strike="noStrike" spc="-1">
                <a:solidFill>
                  <a:srgbClr val="FF0000"/>
                </a:solidFill>
                <a:latin typeface="Arial"/>
                <a:ea typeface="DejaVu Sans"/>
              </a:rPr>
              <a:t>Rechtsunsicherheit.</a:t>
            </a:r>
            <a:endParaRPr lang="de-DE" sz="1800" b="0" strike="noStrike" spc="-1">
              <a:latin typeface="Arial"/>
            </a:endParaRPr>
          </a:p>
          <a:p>
            <a:pPr>
              <a:lnSpc>
                <a:spcPct val="100000"/>
              </a:lnSpc>
            </a:pPr>
            <a:endParaRPr lang="de-DE" sz="1800" b="0" strike="noStrike" spc="-1">
              <a:latin typeface="Arial"/>
            </a:endParaRPr>
          </a:p>
          <a:p>
            <a:pPr>
              <a:lnSpc>
                <a:spcPct val="100000"/>
              </a:lnSpc>
            </a:pPr>
            <a:r>
              <a:rPr lang="de-DE" sz="1800" b="0" strike="noStrike" spc="-1">
                <a:solidFill>
                  <a:srgbClr val="000000"/>
                </a:solidFill>
                <a:latin typeface="Arial"/>
                <a:ea typeface="DejaVu Sans"/>
              </a:rPr>
              <a:t>An Dritte </a:t>
            </a:r>
            <a:r>
              <a:rPr lang="de-DE" sz="1800" b="1" i="1" strike="noStrike" spc="-1">
                <a:solidFill>
                  <a:srgbClr val="000000"/>
                </a:solidFill>
                <a:latin typeface="Arial"/>
                <a:ea typeface="DejaVu Sans"/>
              </a:rPr>
              <a:t>auslagerungsfähige Tätigkeiten</a:t>
            </a:r>
            <a:r>
              <a:rPr lang="de-DE" sz="1800" b="0" strike="noStrike" spc="-1">
                <a:solidFill>
                  <a:srgbClr val="000000"/>
                </a:solidFill>
                <a:latin typeface="Arial"/>
                <a:ea typeface="DejaVu Sans"/>
              </a:rPr>
              <a:t> sind:</a:t>
            </a:r>
            <a:endParaRPr lang="de-DE" sz="1800" b="0" strike="noStrike" spc="-1">
              <a:latin typeface="Arial"/>
            </a:endParaRPr>
          </a:p>
          <a:p>
            <a:pPr marL="285840" indent="-285120">
              <a:lnSpc>
                <a:spcPct val="100000"/>
              </a:lnSpc>
              <a:buClr>
                <a:srgbClr val="000000"/>
              </a:buClr>
              <a:buFont typeface="StarSymbol"/>
              <a:buChar char="-"/>
            </a:pPr>
            <a:r>
              <a:rPr lang="de-DE" sz="1800" b="0" strike="noStrike" spc="-1">
                <a:solidFill>
                  <a:srgbClr val="000000"/>
                </a:solidFill>
                <a:latin typeface="Arial"/>
                <a:ea typeface="DejaVu Sans"/>
              </a:rPr>
              <a:t>Einrichtung, Betrieb, Wartung – einschließlich Fernwartung – und Anpassung informationstechnischer Anlagen, Anwendungen und Systeme aller Art,</a:t>
            </a:r>
            <a:endParaRPr lang="de-DE" sz="1800" b="0" strike="noStrike" spc="-1">
              <a:latin typeface="Arial"/>
            </a:endParaRPr>
          </a:p>
          <a:p>
            <a:pPr marL="285840" indent="-285120">
              <a:lnSpc>
                <a:spcPct val="100000"/>
              </a:lnSpc>
              <a:buClr>
                <a:srgbClr val="000000"/>
              </a:buClr>
              <a:buFont typeface="StarSymbol"/>
              <a:buChar char="-"/>
            </a:pPr>
            <a:r>
              <a:rPr lang="de-DE" sz="1800" b="0" strike="noStrike" spc="-1">
                <a:solidFill>
                  <a:srgbClr val="000000"/>
                </a:solidFill>
                <a:latin typeface="Arial"/>
                <a:ea typeface="DejaVu Sans"/>
              </a:rPr>
              <a:t>Bereitstellung von informationstechnischen Anlagen und Systemen zur externen Speicherung von Daten.</a:t>
            </a:r>
            <a:endParaRPr lang="de-DE" sz="1800" b="0" strike="noStrike" spc="-1">
              <a:latin typeface="Arial"/>
            </a:endParaRPr>
          </a:p>
        </p:txBody>
      </p:sp>
      <p:sp>
        <p:nvSpPr>
          <p:cNvPr id="132" name="Line 3"/>
          <p:cNvSpPr/>
          <p:nvPr/>
        </p:nvSpPr>
        <p:spPr>
          <a:xfrm flipH="1">
            <a:off x="191160" y="767880"/>
            <a:ext cx="8758080" cy="4320"/>
          </a:xfrm>
          <a:prstGeom prst="line">
            <a:avLst/>
          </a:prstGeom>
          <a:ln w="57240">
            <a:solidFill>
              <a:srgbClr val="0C49BD"/>
            </a:solidFill>
            <a:round/>
          </a:ln>
        </p:spPr>
        <p:style>
          <a:lnRef idx="2">
            <a:schemeClr val="accent1"/>
          </a:lnRef>
          <a:fillRef idx="0">
            <a:schemeClr val="accent1"/>
          </a:fillRef>
          <a:effectRef idx="1">
            <a:schemeClr val="accent1"/>
          </a:effectRef>
          <a:fontRef idx="minor"/>
        </p:style>
      </p:sp>
      <p:sp>
        <p:nvSpPr>
          <p:cNvPr id="133" name="CustomShape 4"/>
          <p:cNvSpPr/>
          <p:nvPr/>
        </p:nvSpPr>
        <p:spPr>
          <a:xfrm>
            <a:off x="110880" y="403200"/>
            <a:ext cx="317376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1" strike="noStrike" spc="-1">
                <a:solidFill>
                  <a:srgbClr val="000000"/>
                </a:solidFill>
                <a:latin typeface="Calibri"/>
                <a:ea typeface="DejaVu Sans"/>
              </a:rPr>
              <a:t>Der Verband informiert:</a:t>
            </a:r>
            <a:endParaRPr lang="de-DE" sz="1800" b="0" strike="noStrike" spc="-1">
              <a:latin typeface="Arial"/>
            </a:endParaRPr>
          </a:p>
        </p:txBody>
      </p:sp>
      <p:pic>
        <p:nvPicPr>
          <p:cNvPr id="134" name="Bild 7"/>
          <p:cNvPicPr/>
          <p:nvPr/>
        </p:nvPicPr>
        <p:blipFill>
          <a:blip r:embed="rId3"/>
          <a:stretch/>
        </p:blipFill>
        <p:spPr>
          <a:xfrm>
            <a:off x="7460640" y="211320"/>
            <a:ext cx="1683000" cy="94788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CustomShape 1"/>
          <p:cNvSpPr/>
          <p:nvPr/>
        </p:nvSpPr>
        <p:spPr>
          <a:xfrm>
            <a:off x="511200" y="1616760"/>
            <a:ext cx="8145360" cy="813240"/>
          </a:xfrm>
          <a:prstGeom prst="rect">
            <a:avLst/>
          </a:prstGeom>
          <a:solidFill>
            <a:schemeClr val="accent3">
              <a:lumMod val="20000"/>
              <a:lumOff val="80000"/>
            </a:schemeClr>
          </a:solidFill>
          <a:ln>
            <a:solidFill>
              <a:schemeClr val="tx1"/>
            </a:solid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de-DE" sz="3200" b="0" strike="noStrike" spc="-1">
                <a:solidFill>
                  <a:srgbClr val="000000"/>
                </a:solidFill>
                <a:latin typeface="Calibri"/>
                <a:ea typeface="DejaVu Sans"/>
              </a:rPr>
              <a:t>Straffreie Offenbarung</a:t>
            </a:r>
            <a:endParaRPr lang="de-DE" sz="3200" b="0" strike="noStrike" spc="-1">
              <a:latin typeface="Arial"/>
            </a:endParaRPr>
          </a:p>
        </p:txBody>
      </p:sp>
      <p:sp>
        <p:nvSpPr>
          <p:cNvPr id="136" name="CustomShape 2"/>
          <p:cNvSpPr/>
          <p:nvPr/>
        </p:nvSpPr>
        <p:spPr>
          <a:xfrm>
            <a:off x="511200" y="2520000"/>
            <a:ext cx="8145360" cy="4017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100000"/>
              </a:lnSpc>
              <a:buClr>
                <a:srgbClr val="000000"/>
              </a:buClr>
              <a:buFont typeface="StarSymbol"/>
              <a:buAutoNum type="arabicParenR"/>
            </a:pPr>
            <a:r>
              <a:rPr lang="de-DE" sz="1700" b="0" strike="noStrike" spc="-1">
                <a:solidFill>
                  <a:srgbClr val="000000"/>
                </a:solidFill>
                <a:latin typeface="Arial"/>
                <a:ea typeface="DejaVu Sans"/>
              </a:rPr>
              <a:t>Nur dann, wenn die Weitergabe (Auslagerung) der Privatgeheimnisse zur Erbringung der Leistung erforderlich ist. An das Kriterium der „</a:t>
            </a:r>
            <a:r>
              <a:rPr lang="de-DE" sz="1700" b="1" i="1" strike="noStrike" spc="-1">
                <a:solidFill>
                  <a:srgbClr val="000000"/>
                </a:solidFill>
                <a:latin typeface="Arial"/>
                <a:ea typeface="DejaVu Sans"/>
              </a:rPr>
              <a:t>Erfordernis</a:t>
            </a:r>
            <a:r>
              <a:rPr lang="de-DE" sz="1700" b="0" strike="noStrike" spc="-1">
                <a:solidFill>
                  <a:srgbClr val="000000"/>
                </a:solidFill>
                <a:latin typeface="Arial"/>
                <a:ea typeface="DejaVu Sans"/>
              </a:rPr>
              <a:t>“ sind hohe (vor allem berufsethische) Anforderungen stellen.</a:t>
            </a:r>
            <a:r>
              <a:t/>
            </a:r>
            <a:br/>
            <a:r>
              <a:rPr lang="de-DE" sz="1700" b="0" strike="noStrike" spc="-1">
                <a:solidFill>
                  <a:srgbClr val="000000"/>
                </a:solidFill>
                <a:latin typeface="Arial"/>
                <a:ea typeface="DejaVu Sans"/>
              </a:rPr>
              <a:t> </a:t>
            </a:r>
            <a:endParaRPr lang="de-DE" sz="1700" b="0" strike="noStrike" spc="-1">
              <a:latin typeface="Arial"/>
            </a:endParaRPr>
          </a:p>
          <a:p>
            <a:pPr marL="343080" indent="-342360">
              <a:lnSpc>
                <a:spcPct val="100000"/>
              </a:lnSpc>
              <a:buClr>
                <a:srgbClr val="000000"/>
              </a:buClr>
              <a:buFont typeface="StarSymbol"/>
              <a:buAutoNum type="arabicParenR"/>
            </a:pPr>
            <a:r>
              <a:rPr lang="de-DE" sz="1700" b="0" strike="noStrike" spc="-1">
                <a:solidFill>
                  <a:srgbClr val="000000"/>
                </a:solidFill>
                <a:latin typeface="Arial"/>
                <a:ea typeface="DejaVu Sans"/>
              </a:rPr>
              <a:t>Werden Geheimnisse offenbart (ausgelagert), die für die Leistungserbringung nicht erforderlich sind, handelt es sich um eine Straftat nach § 203 StGB.</a:t>
            </a:r>
            <a:r>
              <a:t/>
            </a:r>
            <a:br/>
            <a:r>
              <a:rPr lang="de-DE" sz="1700" b="0" strike="noStrike" spc="-1">
                <a:solidFill>
                  <a:srgbClr val="000000"/>
                </a:solidFill>
                <a:latin typeface="Arial"/>
                <a:ea typeface="DejaVu Sans"/>
              </a:rPr>
              <a:t> </a:t>
            </a:r>
            <a:endParaRPr lang="de-DE" sz="1700" b="0" strike="noStrike" spc="-1">
              <a:latin typeface="Arial"/>
            </a:endParaRPr>
          </a:p>
          <a:p>
            <a:pPr marL="343080" indent="-342360">
              <a:lnSpc>
                <a:spcPct val="100000"/>
              </a:lnSpc>
              <a:buClr>
                <a:srgbClr val="000000"/>
              </a:buClr>
              <a:buFont typeface="Wingdings" charset="2"/>
              <a:buChar char=""/>
            </a:pPr>
            <a:r>
              <a:rPr lang="de-DE" sz="1700" b="0" strike="noStrike" spc="-1">
                <a:solidFill>
                  <a:srgbClr val="000000"/>
                </a:solidFill>
                <a:latin typeface="Arial"/>
                <a:ea typeface="DejaVu Sans"/>
              </a:rPr>
              <a:t>Auch an die Mitwirkenden (Dritten) sind hohe Anforderungen zu stellen:</a:t>
            </a:r>
            <a:r>
              <a:t/>
            </a:r>
            <a:br/>
            <a:r>
              <a:rPr lang="de-DE" sz="1700" b="0" strike="noStrike" spc="-1">
                <a:solidFill>
                  <a:srgbClr val="000000"/>
                </a:solidFill>
                <a:latin typeface="Arial"/>
                <a:ea typeface="DejaVu Sans"/>
              </a:rPr>
              <a:t>- </a:t>
            </a:r>
            <a:r>
              <a:rPr lang="de-DE" sz="1700" b="1" i="1" strike="noStrike" spc="-1">
                <a:solidFill>
                  <a:srgbClr val="000000"/>
                </a:solidFill>
                <a:latin typeface="Arial"/>
                <a:ea typeface="DejaVu Sans"/>
              </a:rPr>
              <a:t>kein</a:t>
            </a:r>
            <a:r>
              <a:rPr lang="de-DE" sz="1700" b="0" strike="noStrike" spc="-1">
                <a:solidFill>
                  <a:srgbClr val="000000"/>
                </a:solidFill>
                <a:latin typeface="Arial"/>
                <a:ea typeface="DejaVu Sans"/>
              </a:rPr>
              <a:t> Einbezug Dritter </a:t>
            </a:r>
            <a:r>
              <a:rPr lang="de-DE" sz="1700" b="1" i="1" strike="noStrike" spc="-1">
                <a:solidFill>
                  <a:srgbClr val="000000"/>
                </a:solidFill>
                <a:latin typeface="Arial"/>
                <a:ea typeface="DejaVu Sans"/>
              </a:rPr>
              <a:t>ohne AV-Vertrag</a:t>
            </a:r>
            <a:r>
              <a:rPr lang="de-DE" sz="1700" b="0" strike="noStrike" spc="-1">
                <a:solidFill>
                  <a:srgbClr val="000000"/>
                </a:solidFill>
                <a:latin typeface="Arial"/>
                <a:ea typeface="DejaVu Sans"/>
              </a:rPr>
              <a:t>,</a:t>
            </a:r>
            <a:r>
              <a:t/>
            </a:r>
            <a:br/>
            <a:r>
              <a:rPr lang="de-DE" sz="1700" b="0" strike="noStrike" spc="-1">
                <a:solidFill>
                  <a:srgbClr val="000000"/>
                </a:solidFill>
                <a:latin typeface="Arial"/>
                <a:ea typeface="DejaVu Sans"/>
              </a:rPr>
              <a:t>- besonders hohe Anforderungen an die Verschwiegenheit der 		Mitarbeiterinnen des Dritten (Verpflichtung muss dezidiert </a:t>
            </a:r>
            <a:r>
              <a:rPr lang="de-DE" sz="1700" b="1" i="1" strike="noStrike" spc="-1">
                <a:solidFill>
                  <a:srgbClr val="000000"/>
                </a:solidFill>
                <a:latin typeface="Arial"/>
                <a:ea typeface="DejaVu Sans"/>
              </a:rPr>
              <a:t>nachgewiesen</a:t>
            </a:r>
            <a:r>
              <a:rPr lang="de-DE" sz="1700" b="0" strike="noStrike" spc="-1">
                <a:solidFill>
                  <a:srgbClr val="000000"/>
                </a:solidFill>
                <a:latin typeface="Arial"/>
                <a:ea typeface="DejaVu Sans"/>
              </a:rPr>
              <a:t> 	werden =&gt; erweiterter AV-Vertrag, explizite Verpflichtung 	des Dritten in 	Schriftform, namentliche Listung der beim Dritten beauftragen Personen),</a:t>
            </a:r>
            <a:r>
              <a:t/>
            </a:r>
            <a:br/>
            <a:r>
              <a:rPr lang="de-DE" sz="1700" b="0" strike="noStrike" spc="-1">
                <a:solidFill>
                  <a:srgbClr val="000000"/>
                </a:solidFill>
                <a:latin typeface="Arial"/>
                <a:ea typeface="DejaVu Sans"/>
              </a:rPr>
              <a:t>- detailliertes Verzeichnis der </a:t>
            </a:r>
            <a:r>
              <a:rPr lang="de-DE" sz="1700" b="1" i="1" strike="noStrike" spc="-1">
                <a:solidFill>
                  <a:srgbClr val="000000"/>
                </a:solidFill>
                <a:latin typeface="Arial"/>
                <a:ea typeface="DejaVu Sans"/>
              </a:rPr>
              <a:t>Verarbeitungstätigkeiten</a:t>
            </a:r>
            <a:r>
              <a:rPr lang="de-DE" sz="1700" b="0" strike="noStrike" spc="-1">
                <a:solidFill>
                  <a:srgbClr val="000000"/>
                </a:solidFill>
                <a:latin typeface="Arial"/>
                <a:ea typeface="DejaVu Sans"/>
              </a:rPr>
              <a:t> (Auftragsgrundlage) ist 	zwingend.</a:t>
            </a:r>
            <a:r>
              <a:t/>
            </a:r>
            <a:br/>
            <a:r>
              <a:rPr lang="de-DE" sz="1700" b="0" strike="noStrike" spc="-1">
                <a:solidFill>
                  <a:srgbClr val="000000"/>
                </a:solidFill>
                <a:latin typeface="Arial"/>
                <a:ea typeface="DejaVu Sans"/>
              </a:rPr>
              <a:t> </a:t>
            </a:r>
            <a:endParaRPr lang="de-DE" sz="1700" b="0" strike="noStrike" spc="-1">
              <a:latin typeface="Arial"/>
            </a:endParaRPr>
          </a:p>
          <a:p>
            <a:pPr>
              <a:lnSpc>
                <a:spcPct val="100000"/>
              </a:lnSpc>
            </a:pPr>
            <a:endParaRPr lang="de-DE" sz="1700" b="0" strike="noStrike" spc="-1">
              <a:latin typeface="Arial"/>
            </a:endParaRPr>
          </a:p>
          <a:p>
            <a:pPr>
              <a:lnSpc>
                <a:spcPct val="100000"/>
              </a:lnSpc>
            </a:pPr>
            <a:endParaRPr lang="de-DE" sz="1700" b="0" strike="noStrike" spc="-1">
              <a:latin typeface="Arial"/>
            </a:endParaRPr>
          </a:p>
        </p:txBody>
      </p:sp>
      <p:sp>
        <p:nvSpPr>
          <p:cNvPr id="137" name="Line 3"/>
          <p:cNvSpPr/>
          <p:nvPr/>
        </p:nvSpPr>
        <p:spPr>
          <a:xfrm flipH="1">
            <a:off x="191160" y="767880"/>
            <a:ext cx="8758080" cy="4320"/>
          </a:xfrm>
          <a:prstGeom prst="line">
            <a:avLst/>
          </a:prstGeom>
          <a:ln w="57240">
            <a:solidFill>
              <a:srgbClr val="0C49BD"/>
            </a:solidFill>
            <a:round/>
          </a:ln>
        </p:spPr>
        <p:style>
          <a:lnRef idx="2">
            <a:schemeClr val="accent1"/>
          </a:lnRef>
          <a:fillRef idx="0">
            <a:schemeClr val="accent1"/>
          </a:fillRef>
          <a:effectRef idx="1">
            <a:schemeClr val="accent1"/>
          </a:effectRef>
          <a:fontRef idx="minor"/>
        </p:style>
      </p:sp>
      <p:sp>
        <p:nvSpPr>
          <p:cNvPr id="138" name="CustomShape 4"/>
          <p:cNvSpPr/>
          <p:nvPr/>
        </p:nvSpPr>
        <p:spPr>
          <a:xfrm>
            <a:off x="110880" y="403200"/>
            <a:ext cx="317376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1" strike="noStrike" spc="-1">
                <a:solidFill>
                  <a:srgbClr val="000000"/>
                </a:solidFill>
                <a:latin typeface="Calibri"/>
                <a:ea typeface="DejaVu Sans"/>
              </a:rPr>
              <a:t>Der Verband informiert:</a:t>
            </a:r>
            <a:endParaRPr lang="de-DE" sz="1800" b="0" strike="noStrike" spc="-1">
              <a:latin typeface="Arial"/>
            </a:endParaRPr>
          </a:p>
        </p:txBody>
      </p:sp>
      <p:pic>
        <p:nvPicPr>
          <p:cNvPr id="139" name="Bild 7"/>
          <p:cNvPicPr/>
          <p:nvPr/>
        </p:nvPicPr>
        <p:blipFill>
          <a:blip r:embed="rId2"/>
          <a:stretch/>
        </p:blipFill>
        <p:spPr>
          <a:xfrm>
            <a:off x="7460640" y="211320"/>
            <a:ext cx="1683000" cy="94788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CustomShape 1"/>
          <p:cNvSpPr/>
          <p:nvPr/>
        </p:nvSpPr>
        <p:spPr>
          <a:xfrm>
            <a:off x="511200" y="1616760"/>
            <a:ext cx="8145360" cy="813240"/>
          </a:xfrm>
          <a:prstGeom prst="rect">
            <a:avLst/>
          </a:prstGeom>
          <a:solidFill>
            <a:schemeClr val="accent3">
              <a:lumMod val="20000"/>
              <a:lumOff val="80000"/>
            </a:schemeClr>
          </a:solidFill>
          <a:ln>
            <a:solidFill>
              <a:schemeClr val="tx1"/>
            </a:solidFill>
          </a:ln>
        </p:spPr>
        <p:style>
          <a:lnRef idx="0">
            <a:scrgbClr r="0" g="0" b="0"/>
          </a:lnRef>
          <a:fillRef idx="0">
            <a:scrgbClr r="0" g="0" b="0"/>
          </a:fillRef>
          <a:effectRef idx="0">
            <a:scrgbClr r="0" g="0" b="0"/>
          </a:effectRef>
          <a:fontRef idx="minor"/>
        </p:style>
        <p:txBody>
          <a:bodyPr lIns="90000" tIns="45000" rIns="90000" bIns="45000" anchor="ctr">
            <a:normAutofit fontScale="89500"/>
          </a:bodyPr>
          <a:lstStyle/>
          <a:p>
            <a:pPr algn="ctr">
              <a:lnSpc>
                <a:spcPct val="100000"/>
              </a:lnSpc>
            </a:pPr>
            <a:r>
              <a:rPr lang="de-DE" sz="3200" b="0" strike="noStrike" spc="-1">
                <a:solidFill>
                  <a:srgbClr val="000000"/>
                </a:solidFill>
                <a:latin typeface="Calibri"/>
                <a:ea typeface="DejaVu Sans"/>
              </a:rPr>
              <a:t>Erhebung besonderer Kategorien (Art. 9 / § 22 BDSG)</a:t>
            </a:r>
            <a:endParaRPr lang="de-DE" sz="3200" b="0" strike="noStrike" spc="-1">
              <a:latin typeface="Arial"/>
            </a:endParaRPr>
          </a:p>
        </p:txBody>
      </p:sp>
      <p:sp>
        <p:nvSpPr>
          <p:cNvPr id="141" name="CustomShape 2"/>
          <p:cNvSpPr/>
          <p:nvPr/>
        </p:nvSpPr>
        <p:spPr>
          <a:xfrm>
            <a:off x="511200" y="2520000"/>
            <a:ext cx="8145360" cy="4017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0" strike="noStrike" spc="-1">
                <a:solidFill>
                  <a:srgbClr val="000000"/>
                </a:solidFill>
                <a:latin typeface="Arial"/>
                <a:ea typeface="DejaVu Sans"/>
              </a:rPr>
              <a:t>Im Zusammenhang mit Beratung/Coaching /Supervision kommt es regelmäßig zur Erhebung </a:t>
            </a:r>
            <a:r>
              <a:rPr lang="de-DE" sz="1800" b="1" i="1" strike="noStrike" spc="-1">
                <a:solidFill>
                  <a:srgbClr val="000000"/>
                </a:solidFill>
                <a:latin typeface="Arial"/>
                <a:ea typeface="DejaVu Sans"/>
              </a:rPr>
              <a:t>besonderer Kategorien </a:t>
            </a:r>
            <a:r>
              <a:rPr lang="de-DE" sz="1800" b="0" strike="noStrike" spc="-1">
                <a:solidFill>
                  <a:srgbClr val="000000"/>
                </a:solidFill>
                <a:latin typeface="Arial"/>
                <a:ea typeface="DejaVu Sans"/>
              </a:rPr>
              <a:t>personenbezogener Daten wie</a:t>
            </a:r>
            <a:r>
              <a:t/>
            </a:r>
            <a:br/>
            <a:endParaRPr lang="de-DE" sz="1800" b="0" strike="noStrike" spc="-1">
              <a:latin typeface="Arial"/>
            </a:endParaRPr>
          </a:p>
          <a:p>
            <a:pPr marL="285840" indent="-285120">
              <a:lnSpc>
                <a:spcPct val="100000"/>
              </a:lnSpc>
              <a:buClr>
                <a:srgbClr val="000000"/>
              </a:buClr>
              <a:buFont typeface="StarSymbol"/>
              <a:buChar char="-"/>
            </a:pPr>
            <a:r>
              <a:rPr lang="de-DE" sz="1800" b="0" strike="noStrike" spc="-1">
                <a:solidFill>
                  <a:srgbClr val="000000"/>
                </a:solidFill>
                <a:latin typeface="Arial"/>
                <a:ea typeface="DejaVu Sans"/>
              </a:rPr>
              <a:t>rassische oder ethnische Herkunft,</a:t>
            </a:r>
            <a:endParaRPr lang="de-DE" sz="1800" b="0" strike="noStrike" spc="-1">
              <a:latin typeface="Arial"/>
            </a:endParaRPr>
          </a:p>
          <a:p>
            <a:pPr marL="285840" indent="-285120">
              <a:lnSpc>
                <a:spcPct val="100000"/>
              </a:lnSpc>
              <a:buClr>
                <a:srgbClr val="000000"/>
              </a:buClr>
              <a:buFont typeface="StarSymbol"/>
              <a:buChar char="-"/>
            </a:pPr>
            <a:r>
              <a:rPr lang="de-DE" sz="1800" b="0" strike="noStrike" spc="-1">
                <a:solidFill>
                  <a:srgbClr val="000000"/>
                </a:solidFill>
                <a:latin typeface="Arial"/>
                <a:ea typeface="DejaVu Sans"/>
              </a:rPr>
              <a:t>religiöse oder weltanschauliche Überzeugungen,</a:t>
            </a:r>
            <a:endParaRPr lang="de-DE" sz="1800" b="0" strike="noStrike" spc="-1">
              <a:latin typeface="Arial"/>
            </a:endParaRPr>
          </a:p>
          <a:p>
            <a:pPr marL="285840" indent="-285120">
              <a:lnSpc>
                <a:spcPct val="100000"/>
              </a:lnSpc>
              <a:buClr>
                <a:srgbClr val="000000"/>
              </a:buClr>
              <a:buFont typeface="StarSymbol"/>
              <a:buChar char="-"/>
            </a:pPr>
            <a:r>
              <a:rPr lang="de-DE" sz="1800" b="0" strike="noStrike" spc="-1">
                <a:solidFill>
                  <a:srgbClr val="000000"/>
                </a:solidFill>
                <a:latin typeface="Arial"/>
                <a:ea typeface="DejaVu Sans"/>
              </a:rPr>
              <a:t>Gesundheitsdaten,</a:t>
            </a:r>
            <a:endParaRPr lang="de-DE" sz="1800" b="0" strike="noStrike" spc="-1">
              <a:latin typeface="Arial"/>
            </a:endParaRPr>
          </a:p>
          <a:p>
            <a:pPr marL="285840" indent="-285120">
              <a:lnSpc>
                <a:spcPct val="100000"/>
              </a:lnSpc>
              <a:buClr>
                <a:srgbClr val="000000"/>
              </a:buClr>
              <a:buFont typeface="StarSymbol"/>
              <a:buChar char="-"/>
            </a:pPr>
            <a:r>
              <a:rPr lang="de-DE" sz="1800" b="0" strike="noStrike" spc="-1">
                <a:solidFill>
                  <a:srgbClr val="000000"/>
                </a:solidFill>
                <a:latin typeface="Arial"/>
                <a:ea typeface="DejaVu Sans"/>
              </a:rPr>
              <a:t>Daten zur sexuellen Orientierung,</a:t>
            </a:r>
            <a:endParaRPr lang="de-DE" sz="1800" b="0" strike="noStrike" spc="-1">
              <a:latin typeface="Arial"/>
            </a:endParaRPr>
          </a:p>
          <a:p>
            <a:pPr marL="285840" indent="-285120">
              <a:lnSpc>
                <a:spcPct val="100000"/>
              </a:lnSpc>
              <a:buClr>
                <a:srgbClr val="000000"/>
              </a:buClr>
              <a:buFont typeface="StarSymbol"/>
              <a:buChar char="-"/>
            </a:pPr>
            <a:r>
              <a:rPr lang="de-DE" sz="1800" b="0" strike="noStrike" spc="-1">
                <a:solidFill>
                  <a:srgbClr val="000000"/>
                </a:solidFill>
                <a:latin typeface="Arial"/>
                <a:ea typeface="DejaVu Sans"/>
              </a:rPr>
              <a:t>Daten zum Sexualleben etc.</a:t>
            </a:r>
            <a:endParaRPr lang="de-DE" sz="1800" b="0" strike="noStrike" spc="-1">
              <a:latin typeface="Arial"/>
            </a:endParaRPr>
          </a:p>
          <a:p>
            <a:pPr>
              <a:lnSpc>
                <a:spcPct val="100000"/>
              </a:lnSpc>
            </a:pPr>
            <a:endParaRPr lang="de-DE" sz="1800" b="0" strike="noStrike" spc="-1">
              <a:latin typeface="Arial"/>
            </a:endParaRPr>
          </a:p>
          <a:p>
            <a:pPr>
              <a:lnSpc>
                <a:spcPct val="100000"/>
              </a:lnSpc>
            </a:pPr>
            <a:r>
              <a:rPr lang="de-DE" sz="1800" b="0" strike="noStrike" spc="-1">
                <a:solidFill>
                  <a:srgbClr val="000000"/>
                </a:solidFill>
                <a:latin typeface="Arial"/>
                <a:ea typeface="DejaVu Sans"/>
              </a:rPr>
              <a:t>Die genannten Daten dürfen verarbeitet werden, wenn diese Daten</a:t>
            </a:r>
            <a:endParaRPr lang="de-DE" sz="1800" b="0" strike="noStrike" spc="-1">
              <a:latin typeface="Arial"/>
            </a:endParaRPr>
          </a:p>
          <a:p>
            <a:pPr marL="285840" indent="-285120">
              <a:lnSpc>
                <a:spcPct val="100000"/>
              </a:lnSpc>
              <a:buClr>
                <a:srgbClr val="000000"/>
              </a:buClr>
              <a:buFont typeface="StarSymbol"/>
              <a:buChar char="-"/>
            </a:pPr>
            <a:r>
              <a:rPr lang="de-DE" sz="1800" b="0" strike="noStrike" spc="-1">
                <a:solidFill>
                  <a:srgbClr val="000000"/>
                </a:solidFill>
                <a:latin typeface="Arial"/>
                <a:ea typeface="DejaVu Sans"/>
              </a:rPr>
              <a:t>von </a:t>
            </a:r>
            <a:r>
              <a:rPr lang="de-DE" sz="1800" b="1" strike="noStrike" spc="-1">
                <a:solidFill>
                  <a:srgbClr val="FF0000"/>
                </a:solidFill>
                <a:latin typeface="Arial"/>
                <a:ea typeface="DejaVu Sans"/>
              </a:rPr>
              <a:t>Fachpersonal</a:t>
            </a:r>
            <a:r>
              <a:rPr lang="de-DE" sz="1800" b="0" strike="noStrike" spc="-1">
                <a:solidFill>
                  <a:srgbClr val="FF0000"/>
                </a:solidFill>
                <a:latin typeface="Arial"/>
                <a:ea typeface="DejaVu Sans"/>
              </a:rPr>
              <a:t> </a:t>
            </a:r>
            <a:r>
              <a:rPr lang="de-DE" sz="1800" b="0" strike="noStrike" spc="-1">
                <a:solidFill>
                  <a:srgbClr val="000000"/>
                </a:solidFill>
                <a:latin typeface="Arial"/>
                <a:ea typeface="DejaVu Sans"/>
              </a:rPr>
              <a:t>verarbeitet werden, das</a:t>
            </a:r>
            <a:endParaRPr lang="de-DE" sz="1800" b="0" strike="noStrike" spc="-1">
              <a:latin typeface="Arial"/>
            </a:endParaRPr>
          </a:p>
          <a:p>
            <a:pPr marL="285840" indent="-285120">
              <a:lnSpc>
                <a:spcPct val="100000"/>
              </a:lnSpc>
              <a:buClr>
                <a:srgbClr val="000000"/>
              </a:buClr>
              <a:buFont typeface="StarSymbol"/>
              <a:buChar char="-"/>
            </a:pPr>
            <a:r>
              <a:rPr lang="de-DE" sz="1800" b="0" strike="noStrike" spc="-1">
                <a:solidFill>
                  <a:srgbClr val="000000"/>
                </a:solidFill>
                <a:latin typeface="Arial"/>
                <a:ea typeface="DejaVu Sans"/>
              </a:rPr>
              <a:t>einem </a:t>
            </a:r>
            <a:r>
              <a:rPr lang="de-DE" sz="1800" b="1" strike="noStrike" spc="-1">
                <a:solidFill>
                  <a:srgbClr val="FF0000"/>
                </a:solidFill>
                <a:latin typeface="Arial"/>
                <a:ea typeface="DejaVu Sans"/>
              </a:rPr>
              <a:t>Berufsgeheimnis</a:t>
            </a:r>
            <a:r>
              <a:rPr lang="de-DE" sz="1800" b="0" strike="noStrike" spc="-1">
                <a:solidFill>
                  <a:srgbClr val="FF0000"/>
                </a:solidFill>
                <a:latin typeface="Arial"/>
                <a:ea typeface="DejaVu Sans"/>
              </a:rPr>
              <a:t> </a:t>
            </a:r>
            <a:r>
              <a:rPr lang="de-DE" sz="1800" b="0" strike="noStrike" spc="-1">
                <a:solidFill>
                  <a:srgbClr val="000000"/>
                </a:solidFill>
                <a:latin typeface="Arial"/>
                <a:ea typeface="DejaVu Sans"/>
              </a:rPr>
              <a:t>unterliegt.</a:t>
            </a:r>
            <a:endParaRPr lang="de-DE" sz="1800" b="0" strike="noStrike" spc="-1">
              <a:latin typeface="Arial"/>
            </a:endParaRPr>
          </a:p>
          <a:p>
            <a:pPr>
              <a:lnSpc>
                <a:spcPct val="100000"/>
              </a:lnSpc>
            </a:pPr>
            <a:r>
              <a:rPr lang="de-DE" sz="1800" b="0" strike="noStrike" spc="-1">
                <a:solidFill>
                  <a:srgbClr val="000000"/>
                </a:solidFill>
                <a:latin typeface="Arial"/>
                <a:ea typeface="DejaVu Sans"/>
              </a:rPr>
              <a:t>(Art 9, Absatz 3)</a:t>
            </a:r>
            <a:endParaRPr lang="de-DE" sz="1800" b="0" strike="noStrike" spc="-1">
              <a:latin typeface="Arial"/>
            </a:endParaRPr>
          </a:p>
        </p:txBody>
      </p:sp>
      <p:sp>
        <p:nvSpPr>
          <p:cNvPr id="142" name="Line 3"/>
          <p:cNvSpPr/>
          <p:nvPr/>
        </p:nvSpPr>
        <p:spPr>
          <a:xfrm flipH="1">
            <a:off x="191160" y="767880"/>
            <a:ext cx="8758080" cy="4320"/>
          </a:xfrm>
          <a:prstGeom prst="line">
            <a:avLst/>
          </a:prstGeom>
          <a:ln w="57240">
            <a:solidFill>
              <a:srgbClr val="0C49BD"/>
            </a:solidFill>
            <a:round/>
          </a:ln>
        </p:spPr>
        <p:style>
          <a:lnRef idx="2">
            <a:schemeClr val="accent1"/>
          </a:lnRef>
          <a:fillRef idx="0">
            <a:schemeClr val="accent1"/>
          </a:fillRef>
          <a:effectRef idx="1">
            <a:schemeClr val="accent1"/>
          </a:effectRef>
          <a:fontRef idx="minor"/>
        </p:style>
      </p:sp>
      <p:sp>
        <p:nvSpPr>
          <p:cNvPr id="143" name="CustomShape 4"/>
          <p:cNvSpPr/>
          <p:nvPr/>
        </p:nvSpPr>
        <p:spPr>
          <a:xfrm>
            <a:off x="110880" y="403200"/>
            <a:ext cx="317376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1" strike="noStrike" spc="-1">
                <a:solidFill>
                  <a:srgbClr val="000000"/>
                </a:solidFill>
                <a:latin typeface="Calibri"/>
                <a:ea typeface="DejaVu Sans"/>
              </a:rPr>
              <a:t>Der Verband informiert:</a:t>
            </a:r>
            <a:endParaRPr lang="de-DE" sz="1800" b="0" strike="noStrike" spc="-1">
              <a:latin typeface="Arial"/>
            </a:endParaRPr>
          </a:p>
        </p:txBody>
      </p:sp>
      <p:pic>
        <p:nvPicPr>
          <p:cNvPr id="144" name="Bild 7"/>
          <p:cNvPicPr/>
          <p:nvPr/>
        </p:nvPicPr>
        <p:blipFill>
          <a:blip r:embed="rId2"/>
          <a:stretch/>
        </p:blipFill>
        <p:spPr>
          <a:xfrm>
            <a:off x="7460640" y="211320"/>
            <a:ext cx="1683000" cy="94788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CustomShape 1"/>
          <p:cNvSpPr/>
          <p:nvPr/>
        </p:nvSpPr>
        <p:spPr>
          <a:xfrm>
            <a:off x="1247040" y="1023480"/>
            <a:ext cx="7023240" cy="657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de-DE" sz="3200" b="0" strike="noStrike" spc="-1">
                <a:solidFill>
                  <a:srgbClr val="000000"/>
                </a:solidFill>
                <a:latin typeface="Calibri"/>
                <a:ea typeface="DejaVu Sans"/>
              </a:rPr>
              <a:t>Datenschutzrechtliche Pyramide</a:t>
            </a:r>
            <a:endParaRPr lang="de-DE" sz="3200" b="0" strike="noStrike" spc="-1">
              <a:latin typeface="Arial"/>
            </a:endParaRPr>
          </a:p>
        </p:txBody>
      </p:sp>
      <p:sp>
        <p:nvSpPr>
          <p:cNvPr id="49" name="CustomShape 2"/>
          <p:cNvSpPr/>
          <p:nvPr/>
        </p:nvSpPr>
        <p:spPr>
          <a:xfrm>
            <a:off x="933480" y="1839960"/>
            <a:ext cx="7308000" cy="4611600"/>
          </a:xfrm>
          <a:prstGeom prst="triangle">
            <a:avLst>
              <a:gd name="adj" fmla="val 50000"/>
            </a:avLst>
          </a:prstGeom>
          <a:noFill/>
          <a:ln w="22320">
            <a:solidFill>
              <a:srgbClr val="3366FF"/>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50" name="CustomShape 3"/>
          <p:cNvSpPr/>
          <p:nvPr/>
        </p:nvSpPr>
        <p:spPr>
          <a:xfrm>
            <a:off x="1696680" y="6041880"/>
            <a:ext cx="5941080" cy="657360"/>
          </a:xfrm>
          <a:prstGeom prst="rect">
            <a:avLst/>
          </a:prstGeom>
          <a:solidFill>
            <a:srgbClr val="FF0000"/>
          </a:solidFill>
          <a:ln>
            <a:solidFill>
              <a:srgbClr val="FF0000"/>
            </a:solid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de-DE" sz="1400" b="1" strike="noStrike" spc="-1">
                <a:solidFill>
                  <a:srgbClr val="FFFFFF"/>
                </a:solidFill>
                <a:latin typeface="Calibri"/>
                <a:ea typeface="DejaVu Sans"/>
              </a:rPr>
              <a:t>DS-GVO</a:t>
            </a:r>
            <a:endParaRPr lang="de-DE" sz="1400" b="0" strike="noStrike" spc="-1">
              <a:latin typeface="Arial"/>
            </a:endParaRPr>
          </a:p>
          <a:p>
            <a:pPr algn="ctr">
              <a:lnSpc>
                <a:spcPct val="100000"/>
              </a:lnSpc>
            </a:pPr>
            <a:r>
              <a:rPr lang="de-DE" sz="1400" b="0" strike="noStrike" spc="-1">
                <a:solidFill>
                  <a:srgbClr val="FFFFFF"/>
                </a:solidFill>
                <a:latin typeface="Calibri"/>
                <a:ea typeface="DejaVu Sans"/>
              </a:rPr>
              <a:t>Regelungsbereich ist der Umgang mit persönlichen Daten innerhalb der EU.</a:t>
            </a:r>
            <a:endParaRPr lang="de-DE" sz="1400" b="0" strike="noStrike" spc="-1">
              <a:latin typeface="Arial"/>
            </a:endParaRPr>
          </a:p>
        </p:txBody>
      </p:sp>
      <p:sp>
        <p:nvSpPr>
          <p:cNvPr id="51" name="CustomShape 4"/>
          <p:cNvSpPr/>
          <p:nvPr/>
        </p:nvSpPr>
        <p:spPr>
          <a:xfrm>
            <a:off x="3095640" y="3418200"/>
            <a:ext cx="2945880" cy="729000"/>
          </a:xfrm>
          <a:prstGeom prst="rect">
            <a:avLst/>
          </a:prstGeom>
          <a:solidFill>
            <a:srgbClr val="FF9E1D"/>
          </a:solidFill>
          <a:ln>
            <a:solidFill>
              <a:srgbClr val="FFC000"/>
            </a:solid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de-DE" sz="1400" b="1" strike="noStrike" spc="-1">
                <a:solidFill>
                  <a:srgbClr val="FFFFFF"/>
                </a:solidFill>
                <a:latin typeface="Calibri"/>
                <a:ea typeface="DejaVu Sans"/>
              </a:rPr>
              <a:t>SGB I, VIII und X</a:t>
            </a:r>
            <a:endParaRPr lang="de-DE" sz="1400" b="0" strike="noStrike" spc="-1">
              <a:latin typeface="Arial"/>
            </a:endParaRPr>
          </a:p>
          <a:p>
            <a:pPr algn="ctr">
              <a:lnSpc>
                <a:spcPct val="100000"/>
              </a:lnSpc>
            </a:pPr>
            <a:r>
              <a:rPr lang="de-DE" sz="1400" b="0" strike="noStrike" spc="-1">
                <a:solidFill>
                  <a:srgbClr val="FFFFFF"/>
                </a:solidFill>
                <a:latin typeface="Calibri"/>
                <a:ea typeface="DejaVu Sans"/>
              </a:rPr>
              <a:t>Datenschutz Leistungsempfänger staatlicher Leistungen</a:t>
            </a:r>
            <a:endParaRPr lang="de-DE" sz="1400" b="0" strike="noStrike" spc="-1">
              <a:latin typeface="Arial"/>
            </a:endParaRPr>
          </a:p>
        </p:txBody>
      </p:sp>
      <p:sp>
        <p:nvSpPr>
          <p:cNvPr id="52" name="CustomShape 5"/>
          <p:cNvSpPr/>
          <p:nvPr/>
        </p:nvSpPr>
        <p:spPr>
          <a:xfrm>
            <a:off x="3285360" y="2361600"/>
            <a:ext cx="2637000" cy="741240"/>
          </a:xfrm>
          <a:prstGeom prst="rect">
            <a:avLst/>
          </a:prstGeom>
          <a:solidFill>
            <a:srgbClr val="008000"/>
          </a:solidFill>
          <a:ln>
            <a:solidFill>
              <a:srgbClr val="00B050"/>
            </a:solid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de-DE" sz="1400" b="1" strike="noStrike" spc="-1">
                <a:solidFill>
                  <a:srgbClr val="FFFFFF"/>
                </a:solidFill>
                <a:latin typeface="Calibri"/>
                <a:ea typeface="DejaVu Sans"/>
              </a:rPr>
              <a:t>§ 203 StGB</a:t>
            </a:r>
            <a:endParaRPr lang="de-DE" sz="1400" b="0" strike="noStrike" spc="-1">
              <a:latin typeface="Arial"/>
            </a:endParaRPr>
          </a:p>
          <a:p>
            <a:pPr algn="ctr">
              <a:lnSpc>
                <a:spcPct val="100000"/>
              </a:lnSpc>
            </a:pPr>
            <a:r>
              <a:rPr lang="de-DE" sz="1400" b="0" strike="noStrike" spc="-1">
                <a:solidFill>
                  <a:srgbClr val="FFFFFF"/>
                </a:solidFill>
                <a:latin typeface="Calibri"/>
                <a:ea typeface="DejaVu Sans"/>
              </a:rPr>
              <a:t>Wahrung des Privat-</a:t>
            </a:r>
            <a:endParaRPr lang="de-DE" sz="1400" b="0" strike="noStrike" spc="-1">
              <a:latin typeface="Arial"/>
            </a:endParaRPr>
          </a:p>
          <a:p>
            <a:pPr algn="ctr">
              <a:lnSpc>
                <a:spcPct val="100000"/>
              </a:lnSpc>
            </a:pPr>
            <a:r>
              <a:rPr lang="de-DE" sz="1400" b="0" strike="noStrike" spc="-1">
                <a:solidFill>
                  <a:srgbClr val="FFFFFF"/>
                </a:solidFill>
                <a:latin typeface="Calibri"/>
                <a:ea typeface="DejaVu Sans"/>
              </a:rPr>
              <a:t>Geheimnisses (Schweigepflicht).</a:t>
            </a:r>
            <a:endParaRPr lang="de-DE" sz="1400" b="0" strike="noStrike" spc="-1">
              <a:latin typeface="Arial"/>
            </a:endParaRPr>
          </a:p>
        </p:txBody>
      </p:sp>
      <p:sp>
        <p:nvSpPr>
          <p:cNvPr id="53" name="CustomShape 6"/>
          <p:cNvSpPr/>
          <p:nvPr/>
        </p:nvSpPr>
        <p:spPr>
          <a:xfrm rot="18493200">
            <a:off x="263520" y="5121000"/>
            <a:ext cx="1593000" cy="36360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de-DE" sz="1800" b="1" strike="noStrike" spc="-1">
                <a:solidFill>
                  <a:srgbClr val="7F7F7F"/>
                </a:solidFill>
                <a:latin typeface="Calibri"/>
                <a:ea typeface="DejaVu Sans"/>
              </a:rPr>
              <a:t>Flankierend:</a:t>
            </a:r>
            <a:r>
              <a:rPr lang="de-DE" sz="1800" b="1" strike="noStrike" spc="-1">
                <a:solidFill>
                  <a:srgbClr val="000000"/>
                </a:solidFill>
                <a:latin typeface="Calibri"/>
                <a:ea typeface="DejaVu Sans"/>
              </a:rPr>
              <a:t> Artikel 8 EMRK</a:t>
            </a:r>
            <a:endParaRPr lang="de-DE" sz="1800" b="0" strike="noStrike" spc="-1">
              <a:latin typeface="Arial"/>
            </a:endParaRPr>
          </a:p>
          <a:p>
            <a:pPr>
              <a:lnSpc>
                <a:spcPct val="100000"/>
              </a:lnSpc>
            </a:pPr>
            <a:r>
              <a:rPr lang="de-DE" sz="1800" b="0" strike="noStrike" spc="-1">
                <a:solidFill>
                  <a:srgbClr val="000000"/>
                </a:solidFill>
                <a:latin typeface="Calibri"/>
                <a:ea typeface="DejaVu Sans"/>
              </a:rPr>
              <a:t>„Informationelle Selbstbestimmung“</a:t>
            </a:r>
            <a:endParaRPr lang="de-DE" sz="1800" b="0" strike="noStrike" spc="-1">
              <a:latin typeface="Arial"/>
            </a:endParaRPr>
          </a:p>
        </p:txBody>
      </p:sp>
      <p:sp>
        <p:nvSpPr>
          <p:cNvPr id="54" name="CustomShape 7"/>
          <p:cNvSpPr/>
          <p:nvPr/>
        </p:nvSpPr>
        <p:spPr>
          <a:xfrm rot="3217800">
            <a:off x="6561360" y="4357440"/>
            <a:ext cx="1434600" cy="36360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de-DE" sz="1800" b="1" strike="noStrike" spc="-1">
                <a:solidFill>
                  <a:srgbClr val="808080"/>
                </a:solidFill>
                <a:latin typeface="Calibri"/>
                <a:ea typeface="DejaVu Sans"/>
              </a:rPr>
              <a:t>Flankierend</a:t>
            </a:r>
            <a:r>
              <a:rPr lang="de-DE" sz="1800" b="1" strike="noStrike" spc="-1">
                <a:solidFill>
                  <a:srgbClr val="000000"/>
                </a:solidFill>
                <a:latin typeface="Calibri"/>
                <a:ea typeface="DejaVu Sans"/>
              </a:rPr>
              <a:t>: BDSG 2018</a:t>
            </a:r>
            <a:endParaRPr lang="de-DE" sz="1800" b="0" strike="noStrike" spc="-1">
              <a:latin typeface="Arial"/>
            </a:endParaRPr>
          </a:p>
        </p:txBody>
      </p:sp>
      <p:sp>
        <p:nvSpPr>
          <p:cNvPr id="55" name="CustomShape 8"/>
          <p:cNvSpPr/>
          <p:nvPr/>
        </p:nvSpPr>
        <p:spPr>
          <a:xfrm>
            <a:off x="2658960" y="4467600"/>
            <a:ext cx="3839040" cy="522000"/>
          </a:xfrm>
          <a:prstGeom prst="rect">
            <a:avLst/>
          </a:prstGeom>
          <a:solidFill>
            <a:srgbClr val="FFFF00"/>
          </a:solidFill>
          <a:ln>
            <a:solidFill>
              <a:srgbClr val="FFC000"/>
            </a:solid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de-DE" sz="1400" b="1" strike="noStrike" spc="-1">
                <a:solidFill>
                  <a:srgbClr val="000000"/>
                </a:solidFill>
                <a:latin typeface="Calibri"/>
                <a:ea typeface="DejaVu Sans"/>
              </a:rPr>
              <a:t>TKG</a:t>
            </a:r>
            <a:endParaRPr lang="de-DE" sz="1400" b="0" strike="noStrike" spc="-1">
              <a:latin typeface="Arial"/>
            </a:endParaRPr>
          </a:p>
          <a:p>
            <a:pPr algn="ctr">
              <a:lnSpc>
                <a:spcPct val="100000"/>
              </a:lnSpc>
            </a:pPr>
            <a:r>
              <a:rPr lang="de-DE" sz="1400" b="0" strike="noStrike" spc="-1">
                <a:solidFill>
                  <a:srgbClr val="000000"/>
                </a:solidFill>
                <a:latin typeface="Calibri"/>
                <a:ea typeface="DejaVu Sans"/>
              </a:rPr>
              <a:t>Fernmeldegeheimnis, Schutz der Verkehrsdaten</a:t>
            </a:r>
            <a:endParaRPr lang="de-DE" sz="1400" b="0" strike="noStrike" spc="-1">
              <a:latin typeface="Arial"/>
            </a:endParaRPr>
          </a:p>
        </p:txBody>
      </p:sp>
      <p:sp>
        <p:nvSpPr>
          <p:cNvPr id="56" name="CustomShape 9"/>
          <p:cNvSpPr/>
          <p:nvPr/>
        </p:nvSpPr>
        <p:spPr>
          <a:xfrm>
            <a:off x="2168640" y="5226120"/>
            <a:ext cx="4865040" cy="587160"/>
          </a:xfrm>
          <a:prstGeom prst="rect">
            <a:avLst/>
          </a:prstGeom>
          <a:solidFill>
            <a:srgbClr val="FFFF00"/>
          </a:solidFill>
          <a:ln>
            <a:solidFill>
              <a:srgbClr val="FFC000"/>
            </a:solid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de-DE" sz="1400" b="1" strike="noStrike" spc="-1">
                <a:solidFill>
                  <a:srgbClr val="000000"/>
                </a:solidFill>
                <a:latin typeface="Calibri"/>
                <a:ea typeface="DejaVu Sans"/>
              </a:rPr>
              <a:t>TMG</a:t>
            </a:r>
            <a:endParaRPr lang="de-DE" sz="1400" b="0" strike="noStrike" spc="-1">
              <a:latin typeface="Arial"/>
            </a:endParaRPr>
          </a:p>
          <a:p>
            <a:pPr algn="ctr">
              <a:lnSpc>
                <a:spcPct val="100000"/>
              </a:lnSpc>
            </a:pPr>
            <a:r>
              <a:rPr lang="de-DE" sz="1400" b="0" strike="noStrike" spc="-1">
                <a:solidFill>
                  <a:srgbClr val="000000"/>
                </a:solidFill>
                <a:latin typeface="Calibri"/>
                <a:ea typeface="DejaVu Sans"/>
              </a:rPr>
              <a:t>Anbieterkennzeichnung, Umsetzung der ePrivacy-Richtlinie</a:t>
            </a:r>
            <a:endParaRPr lang="de-DE" sz="1400" b="0" strike="noStrike" spc="-1">
              <a:latin typeface="Arial"/>
            </a:endParaRPr>
          </a:p>
          <a:p>
            <a:pPr algn="ctr">
              <a:lnSpc>
                <a:spcPct val="100000"/>
              </a:lnSpc>
            </a:pPr>
            <a:endParaRPr lang="de-DE" sz="1400" b="0" strike="noStrike" spc="-1">
              <a:latin typeface="Arial"/>
            </a:endParaRPr>
          </a:p>
        </p:txBody>
      </p:sp>
      <p:sp>
        <p:nvSpPr>
          <p:cNvPr id="57" name="Line 10"/>
          <p:cNvSpPr/>
          <p:nvPr/>
        </p:nvSpPr>
        <p:spPr>
          <a:xfrm flipH="1">
            <a:off x="191160" y="767880"/>
            <a:ext cx="8758080" cy="4320"/>
          </a:xfrm>
          <a:prstGeom prst="line">
            <a:avLst/>
          </a:prstGeom>
          <a:ln w="57240">
            <a:solidFill>
              <a:srgbClr val="0C49BD"/>
            </a:solidFill>
            <a:round/>
          </a:ln>
        </p:spPr>
        <p:style>
          <a:lnRef idx="2">
            <a:schemeClr val="accent1"/>
          </a:lnRef>
          <a:fillRef idx="0">
            <a:schemeClr val="accent1"/>
          </a:fillRef>
          <a:effectRef idx="1">
            <a:schemeClr val="accent1"/>
          </a:effectRef>
          <a:fontRef idx="minor"/>
        </p:style>
      </p:sp>
      <p:sp>
        <p:nvSpPr>
          <p:cNvPr id="58" name="CustomShape 11"/>
          <p:cNvSpPr/>
          <p:nvPr/>
        </p:nvSpPr>
        <p:spPr>
          <a:xfrm>
            <a:off x="110880" y="403200"/>
            <a:ext cx="317376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1" strike="noStrike" spc="-1">
                <a:solidFill>
                  <a:srgbClr val="000000"/>
                </a:solidFill>
                <a:latin typeface="Calibri"/>
                <a:ea typeface="DejaVu Sans"/>
              </a:rPr>
              <a:t>Der Verband informiert:</a:t>
            </a:r>
            <a:endParaRPr lang="de-DE" sz="1800" b="0" strike="noStrike" spc="-1">
              <a:latin typeface="Arial"/>
            </a:endParaRPr>
          </a:p>
        </p:txBody>
      </p:sp>
      <p:pic>
        <p:nvPicPr>
          <p:cNvPr id="59" name="Bild 14"/>
          <p:cNvPicPr/>
          <p:nvPr/>
        </p:nvPicPr>
        <p:blipFill>
          <a:blip r:embed="rId2"/>
          <a:stretch/>
        </p:blipFill>
        <p:spPr>
          <a:xfrm>
            <a:off x="7460640" y="211320"/>
            <a:ext cx="1683000" cy="94788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CustomShape 1"/>
          <p:cNvSpPr/>
          <p:nvPr/>
        </p:nvSpPr>
        <p:spPr>
          <a:xfrm>
            <a:off x="511200" y="1616760"/>
            <a:ext cx="8145360" cy="813240"/>
          </a:xfrm>
          <a:prstGeom prst="rect">
            <a:avLst/>
          </a:prstGeom>
          <a:solidFill>
            <a:schemeClr val="accent3">
              <a:lumMod val="20000"/>
              <a:lumOff val="80000"/>
            </a:schemeClr>
          </a:solidFill>
          <a:ln>
            <a:solidFill>
              <a:schemeClr val="tx1"/>
            </a:solid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de-DE" sz="3200" b="0" strike="noStrike" spc="-1">
                <a:solidFill>
                  <a:srgbClr val="000000"/>
                </a:solidFill>
                <a:latin typeface="Calibri"/>
                <a:ea typeface="DejaVu Sans"/>
              </a:rPr>
              <a:t>Weitere Verpflichtungen</a:t>
            </a:r>
            <a:endParaRPr lang="de-DE" sz="3200" b="0" strike="noStrike" spc="-1">
              <a:latin typeface="Arial"/>
            </a:endParaRPr>
          </a:p>
        </p:txBody>
      </p:sp>
      <p:sp>
        <p:nvSpPr>
          <p:cNvPr id="146" name="CustomShape 2"/>
          <p:cNvSpPr/>
          <p:nvPr/>
        </p:nvSpPr>
        <p:spPr>
          <a:xfrm>
            <a:off x="511200" y="2520000"/>
            <a:ext cx="8145360" cy="4017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0" strike="noStrike" spc="-1">
                <a:solidFill>
                  <a:srgbClr val="000000"/>
                </a:solidFill>
                <a:latin typeface="Arial"/>
                <a:ea typeface="DejaVu Sans"/>
              </a:rPr>
              <a:t>Wer Leistungen anbietet, die unter die Vorschriften des </a:t>
            </a:r>
            <a:r>
              <a:rPr lang="de-DE" sz="1800" b="1" i="1" strike="noStrike" spc="-1">
                <a:solidFill>
                  <a:srgbClr val="000000"/>
                </a:solidFill>
                <a:latin typeface="Arial"/>
                <a:ea typeface="DejaVu Sans"/>
              </a:rPr>
              <a:t>SGB</a:t>
            </a:r>
            <a:r>
              <a:rPr lang="de-DE" sz="1800" b="0" strike="noStrike" spc="-1">
                <a:solidFill>
                  <a:srgbClr val="000000"/>
                </a:solidFill>
                <a:latin typeface="Arial"/>
                <a:ea typeface="DejaVu Sans"/>
              </a:rPr>
              <a:t> fallen, ist auf die Einhaltung der Vorschriften des SGB I, insbesondere § 36a (elektronische Kommunikation), des SGB X (§§ 67 ff.) und ggfs des. SGB VIII (§ 65, „besonderer Vertrauensschutz“) verpflichtet.</a:t>
            </a:r>
            <a:endParaRPr lang="de-DE" sz="1800" b="0" strike="noStrike" spc="-1">
              <a:latin typeface="Arial"/>
            </a:endParaRPr>
          </a:p>
          <a:p>
            <a:pPr>
              <a:lnSpc>
                <a:spcPct val="100000"/>
              </a:lnSpc>
            </a:pPr>
            <a:endParaRPr lang="de-DE" sz="1800" b="0" strike="noStrike" spc="-1">
              <a:latin typeface="Arial"/>
            </a:endParaRPr>
          </a:p>
          <a:p>
            <a:pPr>
              <a:lnSpc>
                <a:spcPct val="100000"/>
              </a:lnSpc>
            </a:pPr>
            <a:r>
              <a:rPr lang="de-DE" sz="1800" b="0" strike="noStrike" spc="-1">
                <a:solidFill>
                  <a:srgbClr val="000000"/>
                </a:solidFill>
                <a:latin typeface="Arial"/>
                <a:ea typeface="DejaVu Sans"/>
              </a:rPr>
              <a:t>Wer im Rahmen einer (webbasierten) Online-Kommunikation von einer geplanten Straftat im Sinne des </a:t>
            </a:r>
            <a:r>
              <a:rPr lang="de-DE" sz="1800" b="1" i="1" strike="noStrike" spc="-1">
                <a:solidFill>
                  <a:srgbClr val="000000"/>
                </a:solidFill>
                <a:latin typeface="Arial"/>
                <a:ea typeface="DejaVu Sans"/>
              </a:rPr>
              <a:t>§ 138 StGB </a:t>
            </a:r>
            <a:r>
              <a:rPr lang="de-DE" sz="1800" b="0" strike="noStrike" spc="-1">
                <a:solidFill>
                  <a:srgbClr val="000000"/>
                </a:solidFill>
                <a:latin typeface="Arial"/>
                <a:ea typeface="DejaVu Sans"/>
              </a:rPr>
              <a:t>erfährt, ist zur Anzeige (</a:t>
            </a:r>
            <a:r>
              <a:rPr lang="de-DE" sz="1800" b="0" strike="noStrike" spc="-1">
                <a:solidFill>
                  <a:srgbClr val="FF0000"/>
                </a:solidFill>
                <a:latin typeface="Arial"/>
                <a:ea typeface="DejaVu Sans"/>
              </a:rPr>
              <a:t>ohne Information der betroffenen Person!</a:t>
            </a:r>
            <a:r>
              <a:rPr lang="de-DE" sz="1800" b="0" strike="noStrike" spc="-1">
                <a:solidFill>
                  <a:srgbClr val="000000"/>
                </a:solidFill>
                <a:latin typeface="Arial"/>
                <a:ea typeface="DejaVu Sans"/>
              </a:rPr>
              <a:t>) verpflichtet, sofern die angekündigte Tat glaubhaft erscheint und durch geeignete (beraterische) Maßnahmen nicht abgewendet werden kann (zu den Ausnahmen siehe § 139 StGB).</a:t>
            </a:r>
            <a:endParaRPr lang="de-DE" sz="1800" b="0" strike="noStrike" spc="-1">
              <a:latin typeface="Arial"/>
            </a:endParaRPr>
          </a:p>
          <a:p>
            <a:pPr>
              <a:lnSpc>
                <a:spcPct val="100000"/>
              </a:lnSpc>
            </a:pPr>
            <a:r>
              <a:rPr lang="de-DE" sz="1800" b="0" strike="noStrike" spc="-1">
                <a:solidFill>
                  <a:srgbClr val="000000"/>
                </a:solidFill>
                <a:latin typeface="Arial"/>
                <a:ea typeface="DejaVu Sans"/>
              </a:rPr>
              <a:t>Zur Verhinderung der geplanten Straftat sind entweder die </a:t>
            </a:r>
            <a:r>
              <a:rPr lang="de-DE" sz="1800" b="1" i="1" strike="noStrike" spc="-1">
                <a:solidFill>
                  <a:srgbClr val="FF0000"/>
                </a:solidFill>
                <a:latin typeface="Arial"/>
                <a:ea typeface="DejaVu Sans"/>
              </a:rPr>
              <a:t>IP</a:t>
            </a:r>
            <a:r>
              <a:rPr lang="de-DE" sz="1800" b="0" strike="noStrike" spc="-1">
                <a:solidFill>
                  <a:srgbClr val="000000"/>
                </a:solidFill>
                <a:latin typeface="Arial"/>
                <a:ea typeface="DejaVu Sans"/>
              </a:rPr>
              <a:t> (Internet-Protocol) oder der Nutzername (im Klartext) oder andere Hinweise (Hoster, Zeitstempel der Meldung, Referrer etc.) den zuständigen Behörden zu melden (diensthabende Staatsanwältin am Sitz der Beratungseinrichtung, evtl. Landeskriminalamt).</a:t>
            </a:r>
            <a:endParaRPr lang="de-DE" sz="1800" b="0" strike="noStrike" spc="-1">
              <a:latin typeface="Arial"/>
            </a:endParaRPr>
          </a:p>
        </p:txBody>
      </p:sp>
      <p:sp>
        <p:nvSpPr>
          <p:cNvPr id="147" name="Line 3"/>
          <p:cNvSpPr/>
          <p:nvPr/>
        </p:nvSpPr>
        <p:spPr>
          <a:xfrm flipH="1">
            <a:off x="191160" y="767880"/>
            <a:ext cx="8758080" cy="4320"/>
          </a:xfrm>
          <a:prstGeom prst="line">
            <a:avLst/>
          </a:prstGeom>
          <a:ln w="57240">
            <a:solidFill>
              <a:srgbClr val="0C49BD"/>
            </a:solidFill>
            <a:round/>
          </a:ln>
        </p:spPr>
        <p:style>
          <a:lnRef idx="2">
            <a:schemeClr val="accent1"/>
          </a:lnRef>
          <a:fillRef idx="0">
            <a:schemeClr val="accent1"/>
          </a:fillRef>
          <a:effectRef idx="1">
            <a:schemeClr val="accent1"/>
          </a:effectRef>
          <a:fontRef idx="minor"/>
        </p:style>
      </p:sp>
      <p:sp>
        <p:nvSpPr>
          <p:cNvPr id="148" name="CustomShape 4"/>
          <p:cNvSpPr/>
          <p:nvPr/>
        </p:nvSpPr>
        <p:spPr>
          <a:xfrm>
            <a:off x="110880" y="403200"/>
            <a:ext cx="317376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1" strike="noStrike" spc="-1">
                <a:solidFill>
                  <a:srgbClr val="000000"/>
                </a:solidFill>
                <a:latin typeface="Calibri"/>
                <a:ea typeface="DejaVu Sans"/>
              </a:rPr>
              <a:t>Der Verband informiert:</a:t>
            </a:r>
            <a:endParaRPr lang="de-DE" sz="1800" b="0" strike="noStrike" spc="-1">
              <a:latin typeface="Arial"/>
            </a:endParaRPr>
          </a:p>
        </p:txBody>
      </p:sp>
      <p:pic>
        <p:nvPicPr>
          <p:cNvPr id="149" name="Bild 7"/>
          <p:cNvPicPr/>
          <p:nvPr/>
        </p:nvPicPr>
        <p:blipFill>
          <a:blip r:embed="rId2"/>
          <a:stretch/>
        </p:blipFill>
        <p:spPr>
          <a:xfrm>
            <a:off x="7460640" y="211320"/>
            <a:ext cx="1683000" cy="94788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CustomShape 1"/>
          <p:cNvSpPr/>
          <p:nvPr/>
        </p:nvSpPr>
        <p:spPr>
          <a:xfrm>
            <a:off x="511200" y="1616760"/>
            <a:ext cx="8145360" cy="813240"/>
          </a:xfrm>
          <a:prstGeom prst="rect">
            <a:avLst/>
          </a:prstGeom>
          <a:solidFill>
            <a:schemeClr val="accent3">
              <a:lumMod val="20000"/>
              <a:lumOff val="80000"/>
            </a:schemeClr>
          </a:solidFill>
          <a:ln>
            <a:solidFill>
              <a:schemeClr val="tx1"/>
            </a:solid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de-DE" sz="3200" b="0" strike="noStrike" spc="-1">
                <a:solidFill>
                  <a:srgbClr val="000000"/>
                </a:solidFill>
                <a:latin typeface="Calibri"/>
                <a:ea typeface="DejaVu Sans"/>
              </a:rPr>
              <a:t>Speicherung der IP-Adresse</a:t>
            </a:r>
            <a:endParaRPr lang="de-DE" sz="3200" b="0" strike="noStrike" spc="-1">
              <a:latin typeface="Arial"/>
            </a:endParaRPr>
          </a:p>
        </p:txBody>
      </p:sp>
      <p:sp>
        <p:nvSpPr>
          <p:cNvPr id="151" name="CustomShape 2"/>
          <p:cNvSpPr/>
          <p:nvPr/>
        </p:nvSpPr>
        <p:spPr>
          <a:xfrm>
            <a:off x="511200" y="2520000"/>
            <a:ext cx="8145360" cy="4017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0" strike="noStrike" spc="-1">
                <a:solidFill>
                  <a:srgbClr val="000000"/>
                </a:solidFill>
                <a:latin typeface="Arial"/>
                <a:ea typeface="DejaVu Sans"/>
              </a:rPr>
              <a:t>Im TKG ist geregelt, dass (nur) die Telekommunikationsdienstleister Verkehrsdaten (darunter auch die IP-Adressen) unverschlüsselt und „auf Vorrat“ (bis zu 10 Wochen) speichern dürfen (vergl. § 113a TKG in Verbindung mit § 3 und § 96 TKG, wiederum in Verbindung mit §100g StPO).</a:t>
            </a:r>
            <a:endParaRPr lang="de-DE" sz="1800" b="0" strike="noStrike" spc="-1">
              <a:latin typeface="Arial"/>
            </a:endParaRPr>
          </a:p>
          <a:p>
            <a:pPr>
              <a:lnSpc>
                <a:spcPct val="100000"/>
              </a:lnSpc>
            </a:pPr>
            <a:endParaRPr lang="de-DE" sz="1800" b="0" strike="noStrike" spc="-1">
              <a:latin typeface="Arial"/>
            </a:endParaRPr>
          </a:p>
          <a:p>
            <a:pPr>
              <a:lnSpc>
                <a:spcPct val="100000"/>
              </a:lnSpc>
            </a:pPr>
            <a:r>
              <a:rPr lang="de-DE" sz="1800" b="0" strike="noStrike" spc="-1">
                <a:solidFill>
                  <a:srgbClr val="000000"/>
                </a:solidFill>
                <a:latin typeface="Arial"/>
                <a:ea typeface="DejaVu Sans"/>
              </a:rPr>
              <a:t>Der EuGH hat im Oktober 2016 entschieden, dass sowohl statische als auch dynamische </a:t>
            </a:r>
            <a:r>
              <a:rPr lang="de-DE" sz="1800" b="1" i="1" strike="noStrike" spc="-1">
                <a:solidFill>
                  <a:srgbClr val="000000"/>
                </a:solidFill>
                <a:latin typeface="Arial"/>
                <a:ea typeface="DejaVu Sans"/>
              </a:rPr>
              <a:t>IP-Adressen als personenbezogene Daten </a:t>
            </a:r>
            <a:r>
              <a:rPr lang="de-DE" sz="1800" b="0" strike="noStrike" spc="-1">
                <a:solidFill>
                  <a:srgbClr val="000000"/>
                </a:solidFill>
                <a:latin typeface="Arial"/>
                <a:ea typeface="DejaVu Sans"/>
              </a:rPr>
              <a:t>gelten. Für deren Speicherung gelten besondere Vorschriften: sie ist nur zulässig, wenn dies zur (ordnungsgemäßen) Nutzung oder zur Sicherstellung der Funktionen erforderlich ist („berechtigtes Interesse“). Über die „</a:t>
            </a:r>
            <a:r>
              <a:rPr lang="de-DE" sz="1800" b="1" i="1" strike="noStrike" spc="-1">
                <a:solidFill>
                  <a:srgbClr val="000000"/>
                </a:solidFill>
                <a:latin typeface="Arial"/>
                <a:ea typeface="DejaVu Sans"/>
              </a:rPr>
              <a:t>berechtigte Interessen</a:t>
            </a:r>
            <a:r>
              <a:rPr lang="de-DE" sz="1800" b="0" strike="noStrike" spc="-1">
                <a:solidFill>
                  <a:srgbClr val="000000"/>
                </a:solidFill>
                <a:latin typeface="Arial"/>
                <a:ea typeface="DejaVu Sans"/>
              </a:rPr>
              <a:t>“ müssen Website-Betreiber die Kunden informieren. Andernfalls stellt die unverschlüsselte Speicherung einen Verstoß gegen datenschutzrechtliche Auflagen dar.</a:t>
            </a:r>
            <a:endParaRPr lang="de-DE" sz="1800" b="0" strike="noStrike" spc="-1">
              <a:latin typeface="Arial"/>
            </a:endParaRPr>
          </a:p>
          <a:p>
            <a:pPr>
              <a:lnSpc>
                <a:spcPct val="100000"/>
              </a:lnSpc>
            </a:pPr>
            <a:endParaRPr lang="de-DE" sz="1800" b="0" strike="noStrike" spc="-1">
              <a:latin typeface="Arial"/>
            </a:endParaRPr>
          </a:p>
          <a:p>
            <a:pPr>
              <a:lnSpc>
                <a:spcPct val="100000"/>
              </a:lnSpc>
            </a:pPr>
            <a:endParaRPr lang="de-DE" sz="1800" b="0" strike="noStrike" spc="-1">
              <a:latin typeface="Arial"/>
            </a:endParaRPr>
          </a:p>
          <a:p>
            <a:pPr>
              <a:lnSpc>
                <a:spcPct val="100000"/>
              </a:lnSpc>
            </a:pPr>
            <a:endParaRPr lang="de-DE" sz="1800" b="0" strike="noStrike" spc="-1">
              <a:latin typeface="Arial"/>
            </a:endParaRPr>
          </a:p>
          <a:p>
            <a:pPr>
              <a:lnSpc>
                <a:spcPct val="100000"/>
              </a:lnSpc>
            </a:pPr>
            <a:endParaRPr lang="de-DE" sz="1800" b="0" strike="noStrike" spc="-1">
              <a:latin typeface="Arial"/>
            </a:endParaRPr>
          </a:p>
          <a:p>
            <a:pPr>
              <a:lnSpc>
                <a:spcPct val="100000"/>
              </a:lnSpc>
            </a:pPr>
            <a:endParaRPr lang="de-DE" sz="1800" b="0" strike="noStrike" spc="-1">
              <a:latin typeface="Arial"/>
            </a:endParaRPr>
          </a:p>
        </p:txBody>
      </p:sp>
      <p:sp>
        <p:nvSpPr>
          <p:cNvPr id="152" name="Line 3"/>
          <p:cNvSpPr/>
          <p:nvPr/>
        </p:nvSpPr>
        <p:spPr>
          <a:xfrm flipH="1">
            <a:off x="191160" y="767880"/>
            <a:ext cx="8758080" cy="4320"/>
          </a:xfrm>
          <a:prstGeom prst="line">
            <a:avLst/>
          </a:prstGeom>
          <a:ln w="57240">
            <a:solidFill>
              <a:srgbClr val="0C49BD"/>
            </a:solidFill>
            <a:round/>
          </a:ln>
        </p:spPr>
        <p:style>
          <a:lnRef idx="2">
            <a:schemeClr val="accent1"/>
          </a:lnRef>
          <a:fillRef idx="0">
            <a:schemeClr val="accent1"/>
          </a:fillRef>
          <a:effectRef idx="1">
            <a:schemeClr val="accent1"/>
          </a:effectRef>
          <a:fontRef idx="minor"/>
        </p:style>
      </p:sp>
      <p:sp>
        <p:nvSpPr>
          <p:cNvPr id="153" name="CustomShape 4"/>
          <p:cNvSpPr/>
          <p:nvPr/>
        </p:nvSpPr>
        <p:spPr>
          <a:xfrm>
            <a:off x="110880" y="403200"/>
            <a:ext cx="317376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1" strike="noStrike" spc="-1">
                <a:solidFill>
                  <a:srgbClr val="000000"/>
                </a:solidFill>
                <a:latin typeface="Calibri"/>
                <a:ea typeface="DejaVu Sans"/>
              </a:rPr>
              <a:t>Der Verband informiert:</a:t>
            </a:r>
            <a:endParaRPr lang="de-DE" sz="1800" b="0" strike="noStrike" spc="-1">
              <a:latin typeface="Arial"/>
            </a:endParaRPr>
          </a:p>
        </p:txBody>
      </p:sp>
      <p:pic>
        <p:nvPicPr>
          <p:cNvPr id="154" name="Bild 7"/>
          <p:cNvPicPr/>
          <p:nvPr/>
        </p:nvPicPr>
        <p:blipFill>
          <a:blip r:embed="rId3"/>
          <a:stretch/>
        </p:blipFill>
        <p:spPr>
          <a:xfrm>
            <a:off x="7460640" y="211320"/>
            <a:ext cx="1683000" cy="94788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CustomShape 1"/>
          <p:cNvSpPr/>
          <p:nvPr/>
        </p:nvSpPr>
        <p:spPr>
          <a:xfrm>
            <a:off x="511200" y="1616760"/>
            <a:ext cx="8145360" cy="813240"/>
          </a:xfrm>
          <a:prstGeom prst="rect">
            <a:avLst/>
          </a:prstGeom>
          <a:solidFill>
            <a:schemeClr val="accent3">
              <a:lumMod val="20000"/>
              <a:lumOff val="80000"/>
            </a:schemeClr>
          </a:solidFill>
          <a:ln>
            <a:solidFill>
              <a:schemeClr val="tx1"/>
            </a:solid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de-DE" sz="3200" b="0" strike="noStrike" spc="-1">
                <a:solidFill>
                  <a:srgbClr val="000000"/>
                </a:solidFill>
                <a:latin typeface="Calibri"/>
                <a:ea typeface="DejaVu Sans"/>
              </a:rPr>
              <a:t>Rechtskonforme Erhebung</a:t>
            </a:r>
            <a:endParaRPr lang="de-DE" sz="3200" b="0" strike="noStrike" spc="-1">
              <a:latin typeface="Arial"/>
            </a:endParaRPr>
          </a:p>
        </p:txBody>
      </p:sp>
      <p:sp>
        <p:nvSpPr>
          <p:cNvPr id="156" name="CustomShape 2"/>
          <p:cNvSpPr/>
          <p:nvPr/>
        </p:nvSpPr>
        <p:spPr>
          <a:xfrm>
            <a:off x="511200" y="2520000"/>
            <a:ext cx="8145360" cy="4017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0" strike="noStrike" spc="-1">
                <a:solidFill>
                  <a:srgbClr val="000000"/>
                </a:solidFill>
                <a:latin typeface="Arial"/>
                <a:ea typeface="DejaVu Sans"/>
              </a:rPr>
              <a:t>Im Zusammenhang mit Beratung/Coaching /Supervision kommt es regelmäßig zur Erhebung </a:t>
            </a:r>
            <a:r>
              <a:rPr lang="de-DE" sz="1800" b="1" i="1" strike="noStrike" spc="-1">
                <a:solidFill>
                  <a:srgbClr val="000000"/>
                </a:solidFill>
                <a:latin typeface="Arial"/>
                <a:ea typeface="DejaVu Sans"/>
              </a:rPr>
              <a:t>besonderer Kategorien </a:t>
            </a:r>
            <a:r>
              <a:rPr lang="de-DE" sz="1800" b="0" strike="noStrike" spc="-1">
                <a:solidFill>
                  <a:srgbClr val="000000"/>
                </a:solidFill>
                <a:latin typeface="Arial"/>
                <a:ea typeface="DejaVu Sans"/>
              </a:rPr>
              <a:t>personenbezogener Daten wie</a:t>
            </a:r>
            <a:r>
              <a:t/>
            </a:r>
            <a:br/>
            <a:endParaRPr lang="de-DE" sz="1800" b="0" strike="noStrike" spc="-1">
              <a:latin typeface="Arial"/>
            </a:endParaRPr>
          </a:p>
          <a:p>
            <a:pPr marL="285840" indent="-285120">
              <a:lnSpc>
                <a:spcPct val="100000"/>
              </a:lnSpc>
              <a:buClr>
                <a:srgbClr val="000000"/>
              </a:buClr>
              <a:buFont typeface="StarSymbol"/>
              <a:buChar char="-"/>
            </a:pPr>
            <a:r>
              <a:rPr lang="de-DE" sz="1800" b="0" strike="noStrike" spc="-1">
                <a:solidFill>
                  <a:srgbClr val="000000"/>
                </a:solidFill>
                <a:latin typeface="Arial"/>
                <a:ea typeface="DejaVu Sans"/>
              </a:rPr>
              <a:t>rassische oder ethnische Herkunft,</a:t>
            </a:r>
            <a:endParaRPr lang="de-DE" sz="1800" b="0" strike="noStrike" spc="-1">
              <a:latin typeface="Arial"/>
            </a:endParaRPr>
          </a:p>
          <a:p>
            <a:pPr marL="285840" indent="-285120">
              <a:lnSpc>
                <a:spcPct val="100000"/>
              </a:lnSpc>
              <a:buClr>
                <a:srgbClr val="000000"/>
              </a:buClr>
              <a:buFont typeface="StarSymbol"/>
              <a:buChar char="-"/>
            </a:pPr>
            <a:r>
              <a:rPr lang="de-DE" sz="1800" b="0" strike="noStrike" spc="-1">
                <a:solidFill>
                  <a:srgbClr val="000000"/>
                </a:solidFill>
                <a:latin typeface="Arial"/>
                <a:ea typeface="DejaVu Sans"/>
              </a:rPr>
              <a:t>religiöse oder weltanschauliche Überzeugungen,</a:t>
            </a:r>
            <a:endParaRPr lang="de-DE" sz="1800" b="0" strike="noStrike" spc="-1">
              <a:latin typeface="Arial"/>
            </a:endParaRPr>
          </a:p>
          <a:p>
            <a:pPr marL="285840" indent="-285120">
              <a:lnSpc>
                <a:spcPct val="100000"/>
              </a:lnSpc>
              <a:buClr>
                <a:srgbClr val="000000"/>
              </a:buClr>
              <a:buFont typeface="StarSymbol"/>
              <a:buChar char="-"/>
            </a:pPr>
            <a:r>
              <a:rPr lang="de-DE" sz="1800" b="0" strike="noStrike" spc="-1">
                <a:solidFill>
                  <a:srgbClr val="000000"/>
                </a:solidFill>
                <a:latin typeface="Arial"/>
                <a:ea typeface="DejaVu Sans"/>
              </a:rPr>
              <a:t>Gesundheitsdaten,</a:t>
            </a:r>
            <a:endParaRPr lang="de-DE" sz="1800" b="0" strike="noStrike" spc="-1">
              <a:latin typeface="Arial"/>
            </a:endParaRPr>
          </a:p>
          <a:p>
            <a:pPr marL="285840" indent="-285120">
              <a:lnSpc>
                <a:spcPct val="100000"/>
              </a:lnSpc>
              <a:buClr>
                <a:srgbClr val="000000"/>
              </a:buClr>
              <a:buFont typeface="StarSymbol"/>
              <a:buChar char="-"/>
            </a:pPr>
            <a:r>
              <a:rPr lang="de-DE" sz="1800" b="0" strike="noStrike" spc="-1">
                <a:solidFill>
                  <a:srgbClr val="000000"/>
                </a:solidFill>
                <a:latin typeface="Arial"/>
                <a:ea typeface="DejaVu Sans"/>
              </a:rPr>
              <a:t>Daten zur sexuellen Orientierung,</a:t>
            </a:r>
            <a:endParaRPr lang="de-DE" sz="1800" b="0" strike="noStrike" spc="-1">
              <a:latin typeface="Arial"/>
            </a:endParaRPr>
          </a:p>
          <a:p>
            <a:pPr marL="285840" indent="-285120">
              <a:lnSpc>
                <a:spcPct val="100000"/>
              </a:lnSpc>
              <a:buClr>
                <a:srgbClr val="000000"/>
              </a:buClr>
              <a:buFont typeface="StarSymbol"/>
              <a:buChar char="-"/>
            </a:pPr>
            <a:r>
              <a:rPr lang="de-DE" sz="1800" b="0" strike="noStrike" spc="-1">
                <a:solidFill>
                  <a:srgbClr val="000000"/>
                </a:solidFill>
                <a:latin typeface="Arial"/>
                <a:ea typeface="DejaVu Sans"/>
              </a:rPr>
              <a:t>Daten zum Sexualleben.</a:t>
            </a:r>
            <a:endParaRPr lang="de-DE" sz="1800" b="0" strike="noStrike" spc="-1">
              <a:latin typeface="Arial"/>
            </a:endParaRPr>
          </a:p>
          <a:p>
            <a:pPr>
              <a:lnSpc>
                <a:spcPct val="100000"/>
              </a:lnSpc>
            </a:pPr>
            <a:endParaRPr lang="de-DE" sz="1800" b="0" strike="noStrike" spc="-1">
              <a:latin typeface="Arial"/>
            </a:endParaRPr>
          </a:p>
          <a:p>
            <a:pPr>
              <a:lnSpc>
                <a:spcPct val="100000"/>
              </a:lnSpc>
            </a:pPr>
            <a:r>
              <a:rPr lang="de-DE" sz="1800" b="0" strike="noStrike" spc="-1">
                <a:solidFill>
                  <a:srgbClr val="000000"/>
                </a:solidFill>
                <a:latin typeface="Arial"/>
                <a:ea typeface="DejaVu Sans"/>
              </a:rPr>
              <a:t>Die genannten Daten dürfen verarbeitet werden, wenn diese Daten</a:t>
            </a:r>
            <a:endParaRPr lang="de-DE" sz="1800" b="0" strike="noStrike" spc="-1">
              <a:latin typeface="Arial"/>
            </a:endParaRPr>
          </a:p>
          <a:p>
            <a:pPr marL="285840" indent="-285120">
              <a:lnSpc>
                <a:spcPct val="100000"/>
              </a:lnSpc>
              <a:buClr>
                <a:srgbClr val="000000"/>
              </a:buClr>
              <a:buFont typeface="StarSymbol"/>
              <a:buChar char="-"/>
            </a:pPr>
            <a:r>
              <a:rPr lang="de-DE" sz="1800" b="0" strike="noStrike" spc="-1">
                <a:solidFill>
                  <a:srgbClr val="000000"/>
                </a:solidFill>
                <a:latin typeface="Arial"/>
                <a:ea typeface="DejaVu Sans"/>
              </a:rPr>
              <a:t>von </a:t>
            </a:r>
            <a:r>
              <a:rPr lang="de-DE" sz="1800" b="1" strike="noStrike" spc="-1">
                <a:solidFill>
                  <a:srgbClr val="FF0000"/>
                </a:solidFill>
                <a:latin typeface="Arial"/>
                <a:ea typeface="DejaVu Sans"/>
              </a:rPr>
              <a:t>Fachpersonal</a:t>
            </a:r>
            <a:r>
              <a:rPr lang="de-DE" sz="1800" b="0" strike="noStrike" spc="-1">
                <a:solidFill>
                  <a:srgbClr val="FF0000"/>
                </a:solidFill>
                <a:latin typeface="Arial"/>
                <a:ea typeface="DejaVu Sans"/>
              </a:rPr>
              <a:t> </a:t>
            </a:r>
            <a:r>
              <a:rPr lang="de-DE" sz="1800" b="0" strike="noStrike" spc="-1">
                <a:solidFill>
                  <a:srgbClr val="000000"/>
                </a:solidFill>
                <a:latin typeface="Arial"/>
                <a:ea typeface="DejaVu Sans"/>
              </a:rPr>
              <a:t>verarbeitet wird, das</a:t>
            </a:r>
            <a:endParaRPr lang="de-DE" sz="1800" b="0" strike="noStrike" spc="-1">
              <a:latin typeface="Arial"/>
            </a:endParaRPr>
          </a:p>
          <a:p>
            <a:pPr marL="285840" indent="-285120">
              <a:lnSpc>
                <a:spcPct val="100000"/>
              </a:lnSpc>
              <a:buClr>
                <a:srgbClr val="000000"/>
              </a:buClr>
              <a:buFont typeface="StarSymbol"/>
              <a:buChar char="-"/>
            </a:pPr>
            <a:r>
              <a:rPr lang="de-DE" sz="1800" b="0" strike="noStrike" spc="-1">
                <a:solidFill>
                  <a:srgbClr val="000000"/>
                </a:solidFill>
                <a:latin typeface="Arial"/>
                <a:ea typeface="DejaVu Sans"/>
              </a:rPr>
              <a:t>dem </a:t>
            </a:r>
            <a:r>
              <a:rPr lang="de-DE" sz="1800" b="1" strike="noStrike" spc="-1">
                <a:solidFill>
                  <a:srgbClr val="FF0000"/>
                </a:solidFill>
                <a:latin typeface="Arial"/>
                <a:ea typeface="DejaVu Sans"/>
              </a:rPr>
              <a:t>Berufsgeheimnis</a:t>
            </a:r>
            <a:r>
              <a:rPr lang="de-DE" sz="1800" b="0" strike="noStrike" spc="-1">
                <a:solidFill>
                  <a:srgbClr val="FF0000"/>
                </a:solidFill>
                <a:latin typeface="Arial"/>
                <a:ea typeface="DejaVu Sans"/>
              </a:rPr>
              <a:t> </a:t>
            </a:r>
            <a:r>
              <a:rPr lang="de-DE" sz="1800" b="0" strike="noStrike" spc="-1">
                <a:solidFill>
                  <a:srgbClr val="000000"/>
                </a:solidFill>
                <a:latin typeface="Arial"/>
                <a:ea typeface="DejaVu Sans"/>
              </a:rPr>
              <a:t>unterliegt.</a:t>
            </a:r>
            <a:endParaRPr lang="de-DE" sz="1800" b="0" strike="noStrike" spc="-1">
              <a:latin typeface="Arial"/>
            </a:endParaRPr>
          </a:p>
          <a:p>
            <a:pPr>
              <a:lnSpc>
                <a:spcPct val="100000"/>
              </a:lnSpc>
            </a:pPr>
            <a:r>
              <a:rPr lang="de-DE" sz="1800" b="0" strike="noStrike" spc="-1">
                <a:solidFill>
                  <a:srgbClr val="000000"/>
                </a:solidFill>
                <a:latin typeface="Arial"/>
                <a:ea typeface="DejaVu Sans"/>
              </a:rPr>
              <a:t>(Art 9, Absatz 3 DSGVO)</a:t>
            </a:r>
            <a:endParaRPr lang="de-DE" sz="1800" b="0" strike="noStrike" spc="-1">
              <a:latin typeface="Arial"/>
            </a:endParaRPr>
          </a:p>
        </p:txBody>
      </p:sp>
      <p:sp>
        <p:nvSpPr>
          <p:cNvPr id="157" name="Line 3"/>
          <p:cNvSpPr/>
          <p:nvPr/>
        </p:nvSpPr>
        <p:spPr>
          <a:xfrm flipH="1">
            <a:off x="191160" y="767880"/>
            <a:ext cx="8758080" cy="4320"/>
          </a:xfrm>
          <a:prstGeom prst="line">
            <a:avLst/>
          </a:prstGeom>
          <a:ln w="57240">
            <a:solidFill>
              <a:srgbClr val="0C49BD"/>
            </a:solidFill>
            <a:round/>
          </a:ln>
        </p:spPr>
        <p:style>
          <a:lnRef idx="2">
            <a:schemeClr val="accent1"/>
          </a:lnRef>
          <a:fillRef idx="0">
            <a:schemeClr val="accent1"/>
          </a:fillRef>
          <a:effectRef idx="1">
            <a:schemeClr val="accent1"/>
          </a:effectRef>
          <a:fontRef idx="minor"/>
        </p:style>
      </p:sp>
      <p:sp>
        <p:nvSpPr>
          <p:cNvPr id="158" name="CustomShape 4"/>
          <p:cNvSpPr/>
          <p:nvPr/>
        </p:nvSpPr>
        <p:spPr>
          <a:xfrm>
            <a:off x="110880" y="403200"/>
            <a:ext cx="317376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1" strike="noStrike" spc="-1">
                <a:solidFill>
                  <a:srgbClr val="000000"/>
                </a:solidFill>
                <a:latin typeface="Calibri"/>
                <a:ea typeface="DejaVu Sans"/>
              </a:rPr>
              <a:t>Der Verband informiert:</a:t>
            </a:r>
            <a:endParaRPr lang="de-DE" sz="1800" b="0" strike="noStrike" spc="-1">
              <a:latin typeface="Arial"/>
            </a:endParaRPr>
          </a:p>
        </p:txBody>
      </p:sp>
      <p:pic>
        <p:nvPicPr>
          <p:cNvPr id="159" name="Bild 7"/>
          <p:cNvPicPr/>
          <p:nvPr/>
        </p:nvPicPr>
        <p:blipFill>
          <a:blip r:embed="rId2"/>
          <a:stretch/>
        </p:blipFill>
        <p:spPr>
          <a:xfrm>
            <a:off x="7460640" y="211320"/>
            <a:ext cx="1683000" cy="94788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CustomShape 1"/>
          <p:cNvSpPr/>
          <p:nvPr/>
        </p:nvSpPr>
        <p:spPr>
          <a:xfrm>
            <a:off x="511200" y="1616760"/>
            <a:ext cx="8145360" cy="813240"/>
          </a:xfrm>
          <a:prstGeom prst="rect">
            <a:avLst/>
          </a:prstGeom>
          <a:solidFill>
            <a:schemeClr val="accent3">
              <a:lumMod val="20000"/>
              <a:lumOff val="80000"/>
            </a:schemeClr>
          </a:solidFill>
          <a:ln>
            <a:solidFill>
              <a:schemeClr val="tx1"/>
            </a:solid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de-DE" sz="3200" b="0" strike="noStrike" spc="-1">
                <a:solidFill>
                  <a:srgbClr val="000000"/>
                </a:solidFill>
                <a:latin typeface="Calibri"/>
                <a:ea typeface="DejaVu Sans"/>
              </a:rPr>
              <a:t>TOMs für eine rechtskonforme Erhebung</a:t>
            </a:r>
            <a:endParaRPr lang="de-DE" sz="3200" b="0" strike="noStrike" spc="-1">
              <a:latin typeface="Arial"/>
            </a:endParaRPr>
          </a:p>
        </p:txBody>
      </p:sp>
      <p:sp>
        <p:nvSpPr>
          <p:cNvPr id="161" name="CustomShape 2"/>
          <p:cNvSpPr/>
          <p:nvPr/>
        </p:nvSpPr>
        <p:spPr>
          <a:xfrm>
            <a:off x="511200" y="2520000"/>
            <a:ext cx="8145360" cy="4017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100000"/>
              </a:lnSpc>
              <a:buClr>
                <a:srgbClr val="000000"/>
              </a:buClr>
              <a:buFont typeface="StarSymbol"/>
              <a:buAutoNum type="arabicParenR"/>
            </a:pPr>
            <a:r>
              <a:rPr lang="de-DE" sz="1800" b="0" strike="noStrike" spc="-1">
                <a:solidFill>
                  <a:srgbClr val="000000"/>
                </a:solidFill>
                <a:latin typeface="Arial"/>
                <a:ea typeface="DejaVu Sans"/>
              </a:rPr>
              <a:t>Pseudonymisierung wo immer möglich und so frühzeitig wie möglich (Art. 5 Absatz 1, Satz c, Art. 25 DSGVO, in Verbindung mit § 48 BDSG).</a:t>
            </a:r>
            <a:r>
              <a:t/>
            </a:r>
            <a:br/>
            <a:r>
              <a:rPr lang="de-DE" sz="1800" b="0" strike="noStrike" spc="-1">
                <a:solidFill>
                  <a:srgbClr val="000000"/>
                </a:solidFill>
                <a:latin typeface="Arial"/>
                <a:ea typeface="DejaVu Sans"/>
              </a:rPr>
              <a:t> </a:t>
            </a:r>
            <a:endParaRPr lang="de-DE" sz="1800" b="0" strike="noStrike" spc="-1">
              <a:latin typeface="Arial"/>
            </a:endParaRPr>
          </a:p>
          <a:p>
            <a:pPr marL="343080" indent="-342360">
              <a:lnSpc>
                <a:spcPct val="100000"/>
              </a:lnSpc>
              <a:buClr>
                <a:srgbClr val="000000"/>
              </a:buClr>
              <a:buFont typeface="StarSymbol"/>
              <a:buAutoNum type="arabicParenR"/>
            </a:pPr>
            <a:r>
              <a:rPr lang="de-DE" sz="1800" b="0" strike="noStrike" spc="-1">
                <a:solidFill>
                  <a:srgbClr val="000000"/>
                </a:solidFill>
                <a:latin typeface="Arial"/>
                <a:ea typeface="DejaVu Sans"/>
              </a:rPr>
              <a:t>der </a:t>
            </a:r>
            <a:r>
              <a:rPr lang="de-DE" sz="1800" b="1" i="1" strike="noStrike" spc="-1">
                <a:solidFill>
                  <a:srgbClr val="000000"/>
                </a:solidFill>
                <a:latin typeface="Arial"/>
                <a:ea typeface="DejaVu Sans"/>
              </a:rPr>
              <a:t>getrennten Erfassung </a:t>
            </a:r>
            <a:r>
              <a:rPr lang="de-DE" sz="1800" b="0" strike="noStrike" spc="-1">
                <a:solidFill>
                  <a:srgbClr val="000000"/>
                </a:solidFill>
                <a:latin typeface="Arial"/>
                <a:ea typeface="DejaVu Sans"/>
              </a:rPr>
              <a:t>der Daten </a:t>
            </a:r>
            <a:r>
              <a:t/>
            </a:r>
            <a:br/>
            <a:r>
              <a:rPr lang="de-DE" sz="1800" b="0" strike="noStrike" spc="-1">
                <a:solidFill>
                  <a:srgbClr val="000000"/>
                </a:solidFill>
                <a:latin typeface="Arial"/>
                <a:ea typeface="DejaVu Sans"/>
              </a:rPr>
              <a:t>a) </a:t>
            </a:r>
            <a:r>
              <a:rPr lang="de-DE" sz="1800" b="1" strike="noStrike" spc="-1">
                <a:solidFill>
                  <a:srgbClr val="FF0000"/>
                </a:solidFill>
                <a:latin typeface="Arial"/>
                <a:ea typeface="DejaVu Sans"/>
              </a:rPr>
              <a:t>über die Person </a:t>
            </a:r>
            <a:r>
              <a:rPr lang="de-DE" sz="1800" b="0" strike="noStrike" spc="-1">
                <a:solidFill>
                  <a:srgbClr val="000000"/>
                </a:solidFill>
                <a:latin typeface="Arial"/>
                <a:ea typeface="DejaVu Sans"/>
              </a:rPr>
              <a:t>(Klientin) und </a:t>
            </a:r>
            <a:r>
              <a:t/>
            </a:r>
            <a:br/>
            <a:r>
              <a:rPr lang="de-DE" sz="1800" b="0" strike="noStrike" spc="-1">
                <a:solidFill>
                  <a:srgbClr val="000000"/>
                </a:solidFill>
                <a:latin typeface="Arial"/>
                <a:ea typeface="DejaVu Sans"/>
              </a:rPr>
              <a:t>b) der </a:t>
            </a:r>
            <a:r>
              <a:rPr lang="de-DE" sz="1800" b="1" strike="noStrike" spc="-1">
                <a:solidFill>
                  <a:srgbClr val="FF0000"/>
                </a:solidFill>
                <a:latin typeface="Arial"/>
                <a:ea typeface="DejaVu Sans"/>
              </a:rPr>
              <a:t>persönlichen Aufzeichnungen der Fachkraft</a:t>
            </a:r>
            <a:r>
              <a:rPr lang="de-DE" sz="1800" b="0" strike="noStrike" spc="-1">
                <a:solidFill>
                  <a:srgbClr val="000000"/>
                </a:solidFill>
                <a:latin typeface="Arial"/>
                <a:ea typeface="DejaVu Sans"/>
              </a:rPr>
              <a:t>.</a:t>
            </a:r>
            <a:endParaRPr lang="de-DE" sz="1800" b="0" strike="noStrike" spc="-1">
              <a:latin typeface="Arial"/>
            </a:endParaRPr>
          </a:p>
          <a:p>
            <a:pPr>
              <a:lnSpc>
                <a:spcPct val="100000"/>
              </a:lnSpc>
            </a:pPr>
            <a:r>
              <a:rPr lang="de-DE" sz="1800" b="0" strike="noStrike" spc="-1">
                <a:solidFill>
                  <a:srgbClr val="000000"/>
                </a:solidFill>
                <a:latin typeface="Arial"/>
                <a:ea typeface="DejaVu Sans"/>
              </a:rPr>
              <a:t>	(Art 25, Absatz 2 DSGVO)</a:t>
            </a:r>
            <a:endParaRPr lang="de-DE" sz="1800" b="0" strike="noStrike" spc="-1">
              <a:latin typeface="Arial"/>
            </a:endParaRPr>
          </a:p>
          <a:p>
            <a:pPr>
              <a:lnSpc>
                <a:spcPct val="100000"/>
              </a:lnSpc>
            </a:pPr>
            <a:endParaRPr lang="de-DE" sz="1800" b="0" strike="noStrike" spc="-1">
              <a:latin typeface="Arial"/>
            </a:endParaRPr>
          </a:p>
          <a:p>
            <a:pPr>
              <a:lnSpc>
                <a:spcPct val="100000"/>
              </a:lnSpc>
            </a:pPr>
            <a:r>
              <a:rPr lang="de-DE" sz="1800" b="0" strike="noStrike" spc="-1">
                <a:solidFill>
                  <a:srgbClr val="000000"/>
                </a:solidFill>
                <a:latin typeface="Arial"/>
                <a:ea typeface="DejaVu Sans"/>
              </a:rPr>
              <a:t>Die getrennte Erfassung der genannten Daten bietet ausreichenden Schutz gegen unbeabsichtigte oder als Folge technischer Störung verursachte (unbeabsichtigte) Offenbarung (vergl. Art 32, Absatz 2 DSGVO und BDSG § 52).</a:t>
            </a:r>
            <a:endParaRPr lang="de-DE" sz="1800" b="0" strike="noStrike" spc="-1">
              <a:latin typeface="Arial"/>
            </a:endParaRPr>
          </a:p>
          <a:p>
            <a:pPr>
              <a:lnSpc>
                <a:spcPct val="100000"/>
              </a:lnSpc>
            </a:pPr>
            <a:endParaRPr lang="de-DE" sz="1800" b="0" strike="noStrike" spc="-1">
              <a:latin typeface="Arial"/>
            </a:endParaRPr>
          </a:p>
          <a:p>
            <a:pPr>
              <a:lnSpc>
                <a:spcPct val="100000"/>
              </a:lnSpc>
            </a:pPr>
            <a:endParaRPr lang="de-DE" sz="1800" b="0" strike="noStrike" spc="-1">
              <a:latin typeface="Arial"/>
            </a:endParaRPr>
          </a:p>
        </p:txBody>
      </p:sp>
      <p:sp>
        <p:nvSpPr>
          <p:cNvPr id="162" name="Line 3"/>
          <p:cNvSpPr/>
          <p:nvPr/>
        </p:nvSpPr>
        <p:spPr>
          <a:xfrm flipH="1">
            <a:off x="191160" y="767880"/>
            <a:ext cx="8758080" cy="4320"/>
          </a:xfrm>
          <a:prstGeom prst="line">
            <a:avLst/>
          </a:prstGeom>
          <a:ln w="57240">
            <a:solidFill>
              <a:srgbClr val="0C49BD"/>
            </a:solidFill>
            <a:round/>
          </a:ln>
        </p:spPr>
        <p:style>
          <a:lnRef idx="2">
            <a:schemeClr val="accent1"/>
          </a:lnRef>
          <a:fillRef idx="0">
            <a:schemeClr val="accent1"/>
          </a:fillRef>
          <a:effectRef idx="1">
            <a:schemeClr val="accent1"/>
          </a:effectRef>
          <a:fontRef idx="minor"/>
        </p:style>
      </p:sp>
      <p:sp>
        <p:nvSpPr>
          <p:cNvPr id="163" name="CustomShape 4"/>
          <p:cNvSpPr/>
          <p:nvPr/>
        </p:nvSpPr>
        <p:spPr>
          <a:xfrm>
            <a:off x="110880" y="403200"/>
            <a:ext cx="317376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1" strike="noStrike" spc="-1">
                <a:solidFill>
                  <a:srgbClr val="000000"/>
                </a:solidFill>
                <a:latin typeface="Calibri"/>
                <a:ea typeface="DejaVu Sans"/>
              </a:rPr>
              <a:t>Der Verband informiert:</a:t>
            </a:r>
            <a:endParaRPr lang="de-DE" sz="1800" b="0" strike="noStrike" spc="-1">
              <a:latin typeface="Arial"/>
            </a:endParaRPr>
          </a:p>
        </p:txBody>
      </p:sp>
      <p:pic>
        <p:nvPicPr>
          <p:cNvPr id="164" name="Bild 7"/>
          <p:cNvPicPr/>
          <p:nvPr/>
        </p:nvPicPr>
        <p:blipFill>
          <a:blip r:embed="rId2"/>
          <a:stretch/>
        </p:blipFill>
        <p:spPr>
          <a:xfrm>
            <a:off x="7460640" y="211320"/>
            <a:ext cx="1683000" cy="94788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CustomShape 1"/>
          <p:cNvSpPr/>
          <p:nvPr/>
        </p:nvSpPr>
        <p:spPr>
          <a:xfrm>
            <a:off x="511200" y="1616760"/>
            <a:ext cx="8145360" cy="813240"/>
          </a:xfrm>
          <a:prstGeom prst="rect">
            <a:avLst/>
          </a:prstGeom>
          <a:solidFill>
            <a:schemeClr val="accent3">
              <a:lumMod val="20000"/>
              <a:lumOff val="80000"/>
            </a:schemeClr>
          </a:solidFill>
          <a:ln>
            <a:solidFill>
              <a:schemeClr val="tx1"/>
            </a:solid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de-DE" sz="3200" b="0" strike="noStrike" spc="-1">
                <a:solidFill>
                  <a:srgbClr val="000000"/>
                </a:solidFill>
                <a:latin typeface="Calibri"/>
                <a:ea typeface="DejaVu Sans"/>
              </a:rPr>
              <a:t>Vorgaben für rechtskonforme Verarbeitung</a:t>
            </a:r>
            <a:endParaRPr lang="de-DE" sz="3200" b="0" strike="noStrike" spc="-1">
              <a:latin typeface="Arial"/>
            </a:endParaRPr>
          </a:p>
        </p:txBody>
      </p:sp>
      <p:sp>
        <p:nvSpPr>
          <p:cNvPr id="166" name="CustomShape 2"/>
          <p:cNvSpPr/>
          <p:nvPr/>
        </p:nvSpPr>
        <p:spPr>
          <a:xfrm>
            <a:off x="511200" y="2520000"/>
            <a:ext cx="8145360" cy="4017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0" strike="noStrike" spc="-1">
                <a:solidFill>
                  <a:srgbClr val="000000"/>
                </a:solidFill>
                <a:latin typeface="Arial"/>
                <a:ea typeface="DejaVu Sans"/>
              </a:rPr>
              <a:t>Verzeichnis der </a:t>
            </a:r>
            <a:r>
              <a:rPr lang="de-DE" sz="1800" b="1" i="1" strike="noStrike" spc="-1">
                <a:solidFill>
                  <a:srgbClr val="000000"/>
                </a:solidFill>
                <a:latin typeface="Arial"/>
                <a:ea typeface="DejaVu Sans"/>
              </a:rPr>
              <a:t>Verarbeitungstätigkeiten</a:t>
            </a:r>
            <a:r>
              <a:rPr lang="de-DE" sz="1800" b="0" strike="noStrike" spc="-1">
                <a:solidFill>
                  <a:srgbClr val="000000"/>
                </a:solidFill>
                <a:latin typeface="Arial"/>
                <a:ea typeface="DejaVu Sans"/>
              </a:rPr>
              <a:t> (Art. 30 DSGVO / § 70 BDSG):</a:t>
            </a:r>
            <a:endParaRPr lang="de-DE" sz="1800" b="0" strike="noStrike" spc="-1">
              <a:latin typeface="Arial"/>
            </a:endParaRPr>
          </a:p>
          <a:p>
            <a:pPr marL="285840" indent="-285120">
              <a:lnSpc>
                <a:spcPct val="100000"/>
              </a:lnSpc>
              <a:buClr>
                <a:srgbClr val="000000"/>
              </a:buClr>
              <a:buFont typeface="StarSymbol"/>
              <a:buChar char="-"/>
            </a:pPr>
            <a:r>
              <a:rPr lang="de-DE" sz="1800" b="0" strike="noStrike" spc="-1">
                <a:solidFill>
                  <a:srgbClr val="000000"/>
                </a:solidFill>
                <a:latin typeface="Arial"/>
                <a:ea typeface="DejaVu Sans"/>
              </a:rPr>
              <a:t>Name / Kontaktdaten der Verantwortlichen</a:t>
            </a:r>
            <a:endParaRPr lang="de-DE" sz="1800" b="0" strike="noStrike" spc="-1">
              <a:latin typeface="Arial"/>
            </a:endParaRPr>
          </a:p>
          <a:p>
            <a:pPr marL="285840" indent="-285120">
              <a:lnSpc>
                <a:spcPct val="100000"/>
              </a:lnSpc>
              <a:buClr>
                <a:srgbClr val="000000"/>
              </a:buClr>
              <a:buFont typeface="StarSymbol"/>
              <a:buChar char="-"/>
            </a:pPr>
            <a:r>
              <a:rPr lang="de-DE" sz="1800" b="0" strike="noStrike" spc="-1">
                <a:solidFill>
                  <a:srgbClr val="000000"/>
                </a:solidFill>
                <a:latin typeface="Arial"/>
                <a:ea typeface="DejaVu Sans"/>
              </a:rPr>
              <a:t>Verarbeitungs</a:t>
            </a:r>
            <a:r>
              <a:rPr lang="de-DE" sz="1800" b="1" i="1" strike="noStrike" spc="-1">
                <a:solidFill>
                  <a:srgbClr val="000000"/>
                </a:solidFill>
                <a:latin typeface="Arial"/>
                <a:ea typeface="DejaVu Sans"/>
              </a:rPr>
              <a:t>zwecke</a:t>
            </a:r>
            <a:r>
              <a:rPr lang="de-DE" sz="1800" b="0" strike="noStrike" spc="-1">
                <a:solidFill>
                  <a:srgbClr val="000000"/>
                </a:solidFill>
                <a:latin typeface="Arial"/>
                <a:ea typeface="DejaVu Sans"/>
              </a:rPr>
              <a:t>,</a:t>
            </a:r>
            <a:endParaRPr lang="de-DE" sz="1800" b="0" strike="noStrike" spc="-1">
              <a:latin typeface="Arial"/>
            </a:endParaRPr>
          </a:p>
          <a:p>
            <a:pPr marL="285840" indent="-285120">
              <a:lnSpc>
                <a:spcPct val="100000"/>
              </a:lnSpc>
              <a:buClr>
                <a:srgbClr val="000000"/>
              </a:buClr>
              <a:buFont typeface="StarSymbol"/>
              <a:buChar char="-"/>
            </a:pPr>
            <a:r>
              <a:rPr lang="de-DE" sz="1800" b="1" i="1" strike="noStrike" spc="-1">
                <a:solidFill>
                  <a:srgbClr val="000000"/>
                </a:solidFill>
                <a:latin typeface="Arial"/>
                <a:ea typeface="DejaVu Sans"/>
              </a:rPr>
              <a:t>Rechtsgrundlagen</a:t>
            </a:r>
            <a:r>
              <a:rPr lang="de-DE" sz="1800" b="0" strike="noStrike" spc="-1">
                <a:solidFill>
                  <a:srgbClr val="000000"/>
                </a:solidFill>
                <a:latin typeface="Arial"/>
                <a:ea typeface="DejaVu Sans"/>
              </a:rPr>
              <a:t> der Verarbeitung,</a:t>
            </a:r>
            <a:endParaRPr lang="de-DE" sz="1800" b="0" strike="noStrike" spc="-1">
              <a:latin typeface="Arial"/>
            </a:endParaRPr>
          </a:p>
          <a:p>
            <a:pPr marL="285840" indent="-285120">
              <a:lnSpc>
                <a:spcPct val="100000"/>
              </a:lnSpc>
              <a:buClr>
                <a:srgbClr val="000000"/>
              </a:buClr>
              <a:buFont typeface="StarSymbol"/>
              <a:buChar char="-"/>
            </a:pPr>
            <a:r>
              <a:rPr lang="de-DE" sz="1800" b="0" strike="noStrike" spc="-1">
                <a:solidFill>
                  <a:srgbClr val="000000"/>
                </a:solidFill>
                <a:latin typeface="Arial"/>
                <a:ea typeface="DejaVu Sans"/>
              </a:rPr>
              <a:t>Beschreibung der </a:t>
            </a:r>
            <a:r>
              <a:rPr lang="de-DE" sz="1800" b="1" i="1" strike="noStrike" spc="-1">
                <a:solidFill>
                  <a:srgbClr val="000000"/>
                </a:solidFill>
                <a:latin typeface="Arial"/>
                <a:ea typeface="DejaVu Sans"/>
              </a:rPr>
              <a:t>Kategorien</a:t>
            </a:r>
            <a:r>
              <a:rPr lang="de-DE" sz="1800" b="0" strike="noStrike" spc="-1">
                <a:solidFill>
                  <a:srgbClr val="000000"/>
                </a:solidFill>
                <a:latin typeface="Arial"/>
                <a:ea typeface="DejaVu Sans"/>
              </a:rPr>
              <a:t> personenbezogener Daten,</a:t>
            </a:r>
            <a:endParaRPr lang="de-DE" sz="1800" b="0" strike="noStrike" spc="-1">
              <a:latin typeface="Arial"/>
            </a:endParaRPr>
          </a:p>
          <a:p>
            <a:pPr marL="285840" indent="-285120">
              <a:lnSpc>
                <a:spcPct val="100000"/>
              </a:lnSpc>
              <a:buClr>
                <a:srgbClr val="000000"/>
              </a:buClr>
              <a:buFont typeface="StarSymbol"/>
              <a:buChar char="-"/>
            </a:pPr>
            <a:r>
              <a:rPr lang="de-DE" sz="1800" b="0" strike="noStrike" spc="-1">
                <a:solidFill>
                  <a:srgbClr val="000000"/>
                </a:solidFill>
                <a:latin typeface="Arial"/>
                <a:ea typeface="DejaVu Sans"/>
              </a:rPr>
              <a:t>Beschreibung der </a:t>
            </a:r>
            <a:r>
              <a:rPr lang="de-DE" sz="1800" b="1" i="1" strike="noStrike" spc="-1">
                <a:solidFill>
                  <a:srgbClr val="000000"/>
                </a:solidFill>
                <a:latin typeface="Arial"/>
                <a:ea typeface="DejaVu Sans"/>
              </a:rPr>
              <a:t>Kategorien</a:t>
            </a:r>
            <a:r>
              <a:rPr lang="de-DE" sz="1800" b="0" strike="noStrike" spc="-1">
                <a:solidFill>
                  <a:srgbClr val="000000"/>
                </a:solidFill>
                <a:latin typeface="Arial"/>
                <a:ea typeface="DejaVu Sans"/>
              </a:rPr>
              <a:t> von (behandelten) Personen (Definition des Klientels),</a:t>
            </a:r>
            <a:endParaRPr lang="de-DE" sz="1800" b="0" strike="noStrike" spc="-1">
              <a:latin typeface="Arial"/>
            </a:endParaRPr>
          </a:p>
          <a:p>
            <a:pPr marL="285840" indent="-285120">
              <a:lnSpc>
                <a:spcPct val="100000"/>
              </a:lnSpc>
              <a:buClr>
                <a:srgbClr val="000000"/>
              </a:buClr>
              <a:buFont typeface="StarSymbol"/>
              <a:buChar char="-"/>
            </a:pPr>
            <a:r>
              <a:rPr lang="de-DE" sz="1800" b="0" strike="noStrike" spc="-1">
                <a:solidFill>
                  <a:srgbClr val="000000"/>
                </a:solidFill>
                <a:latin typeface="Arial"/>
                <a:ea typeface="DejaVu Sans"/>
              </a:rPr>
              <a:t>Löschfristen,</a:t>
            </a:r>
            <a:endParaRPr lang="de-DE" sz="1800" b="0" strike="noStrike" spc="-1">
              <a:latin typeface="Arial"/>
            </a:endParaRPr>
          </a:p>
          <a:p>
            <a:pPr marL="285840" indent="-285120">
              <a:lnSpc>
                <a:spcPct val="100000"/>
              </a:lnSpc>
              <a:buClr>
                <a:srgbClr val="000000"/>
              </a:buClr>
              <a:buFont typeface="StarSymbol"/>
              <a:buChar char="-"/>
            </a:pPr>
            <a:r>
              <a:rPr lang="de-DE" sz="1800" b="0" strike="noStrike" spc="-1">
                <a:solidFill>
                  <a:srgbClr val="000000"/>
                </a:solidFill>
                <a:latin typeface="Arial"/>
                <a:ea typeface="DejaVu Sans"/>
              </a:rPr>
              <a:t>(technische) Maßnahmen zur Löschüberwachung oder Anonymisierung / Pseudonymisierung der Daten,</a:t>
            </a:r>
            <a:endParaRPr lang="de-DE" sz="1800" b="0" strike="noStrike" spc="-1">
              <a:latin typeface="Arial"/>
            </a:endParaRPr>
          </a:p>
          <a:p>
            <a:pPr marL="285840" indent="-285120">
              <a:lnSpc>
                <a:spcPct val="100000"/>
              </a:lnSpc>
              <a:buClr>
                <a:srgbClr val="000000"/>
              </a:buClr>
              <a:buFont typeface="StarSymbol"/>
              <a:buChar char="-"/>
            </a:pPr>
            <a:r>
              <a:rPr lang="de-DE" sz="1800" b="0" strike="noStrike" spc="-1">
                <a:solidFill>
                  <a:srgbClr val="000000"/>
                </a:solidFill>
                <a:latin typeface="Arial"/>
                <a:ea typeface="DejaVu Sans"/>
              </a:rPr>
              <a:t>Beschreibung der </a:t>
            </a:r>
            <a:r>
              <a:rPr lang="de-DE" sz="1800" b="1" i="1" strike="noStrike" spc="-1">
                <a:solidFill>
                  <a:srgbClr val="000000"/>
                </a:solidFill>
                <a:latin typeface="Arial"/>
                <a:ea typeface="DejaVu Sans"/>
              </a:rPr>
              <a:t>TOMs</a:t>
            </a:r>
            <a:r>
              <a:rPr lang="de-DE" sz="1800" b="0" strike="noStrike" spc="-1">
                <a:solidFill>
                  <a:srgbClr val="000000"/>
                </a:solidFill>
                <a:latin typeface="Arial"/>
                <a:ea typeface="DejaVu Sans"/>
              </a:rPr>
              <a:t> gemäß § 64 BDSG (=&gt; Beschreibung des  </a:t>
            </a:r>
            <a:r>
              <a:rPr lang="de-DE" sz="1800" b="1" strike="noStrike" spc="-1">
                <a:solidFill>
                  <a:srgbClr val="FF0000"/>
                </a:solidFill>
                <a:latin typeface="Arial"/>
                <a:ea typeface="DejaVu Sans"/>
              </a:rPr>
              <a:t>Schutzniveaus</a:t>
            </a:r>
            <a:r>
              <a:rPr lang="de-DE" sz="1800" b="0" strike="noStrike" spc="-1">
                <a:solidFill>
                  <a:srgbClr val="000000"/>
                </a:solidFill>
                <a:latin typeface="Arial"/>
                <a:ea typeface="DejaVu Sans"/>
              </a:rPr>
              <a:t>).</a:t>
            </a:r>
            <a:endParaRPr lang="de-DE" sz="1800" b="0" strike="noStrike" spc="-1">
              <a:latin typeface="Arial"/>
            </a:endParaRPr>
          </a:p>
          <a:p>
            <a:pPr>
              <a:lnSpc>
                <a:spcPct val="100000"/>
              </a:lnSpc>
            </a:pPr>
            <a:endParaRPr lang="de-DE" sz="1800" b="0" strike="noStrike" spc="-1">
              <a:latin typeface="Arial"/>
            </a:endParaRPr>
          </a:p>
        </p:txBody>
      </p:sp>
      <p:sp>
        <p:nvSpPr>
          <p:cNvPr id="167" name="Line 3"/>
          <p:cNvSpPr/>
          <p:nvPr/>
        </p:nvSpPr>
        <p:spPr>
          <a:xfrm flipH="1">
            <a:off x="191160" y="767880"/>
            <a:ext cx="8758080" cy="4320"/>
          </a:xfrm>
          <a:prstGeom prst="line">
            <a:avLst/>
          </a:prstGeom>
          <a:ln w="57240">
            <a:solidFill>
              <a:srgbClr val="0C49BD"/>
            </a:solidFill>
            <a:round/>
          </a:ln>
        </p:spPr>
        <p:style>
          <a:lnRef idx="2">
            <a:schemeClr val="accent1"/>
          </a:lnRef>
          <a:fillRef idx="0">
            <a:schemeClr val="accent1"/>
          </a:fillRef>
          <a:effectRef idx="1">
            <a:schemeClr val="accent1"/>
          </a:effectRef>
          <a:fontRef idx="minor"/>
        </p:style>
      </p:sp>
      <p:sp>
        <p:nvSpPr>
          <p:cNvPr id="168" name="CustomShape 4"/>
          <p:cNvSpPr/>
          <p:nvPr/>
        </p:nvSpPr>
        <p:spPr>
          <a:xfrm>
            <a:off x="110880" y="403200"/>
            <a:ext cx="317376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1" strike="noStrike" spc="-1">
                <a:solidFill>
                  <a:srgbClr val="000000"/>
                </a:solidFill>
                <a:latin typeface="Calibri"/>
                <a:ea typeface="DejaVu Sans"/>
              </a:rPr>
              <a:t>Der Verband informiert:</a:t>
            </a:r>
            <a:endParaRPr lang="de-DE" sz="1800" b="0" strike="noStrike" spc="-1">
              <a:latin typeface="Arial"/>
            </a:endParaRPr>
          </a:p>
        </p:txBody>
      </p:sp>
      <p:pic>
        <p:nvPicPr>
          <p:cNvPr id="169" name="Bild 7"/>
          <p:cNvPicPr/>
          <p:nvPr/>
        </p:nvPicPr>
        <p:blipFill>
          <a:blip r:embed="rId2"/>
          <a:stretch/>
        </p:blipFill>
        <p:spPr>
          <a:xfrm>
            <a:off x="7460640" y="211320"/>
            <a:ext cx="1683000" cy="94788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CustomShape 1"/>
          <p:cNvSpPr/>
          <p:nvPr/>
        </p:nvSpPr>
        <p:spPr>
          <a:xfrm>
            <a:off x="511200" y="1616760"/>
            <a:ext cx="8145360" cy="813240"/>
          </a:xfrm>
          <a:prstGeom prst="rect">
            <a:avLst/>
          </a:prstGeom>
          <a:solidFill>
            <a:schemeClr val="accent3">
              <a:lumMod val="20000"/>
              <a:lumOff val="80000"/>
            </a:schemeClr>
          </a:solidFill>
          <a:ln>
            <a:solidFill>
              <a:schemeClr val="tx1"/>
            </a:solid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de-DE" sz="3200" b="0" strike="noStrike" spc="-1">
                <a:solidFill>
                  <a:srgbClr val="000000"/>
                </a:solidFill>
                <a:latin typeface="Calibri"/>
                <a:ea typeface="DejaVu Sans"/>
              </a:rPr>
              <a:t>Herausgabe von Akten</a:t>
            </a:r>
            <a:endParaRPr lang="de-DE" sz="3200" b="0" strike="noStrike" spc="-1">
              <a:latin typeface="Arial"/>
            </a:endParaRPr>
          </a:p>
        </p:txBody>
      </p:sp>
      <p:sp>
        <p:nvSpPr>
          <p:cNvPr id="171" name="CustomShape 2"/>
          <p:cNvSpPr/>
          <p:nvPr/>
        </p:nvSpPr>
        <p:spPr>
          <a:xfrm>
            <a:off x="511200" y="2520000"/>
            <a:ext cx="8145360" cy="4126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100" b="0" strike="noStrike" spc="-1">
                <a:solidFill>
                  <a:srgbClr val="000000"/>
                </a:solidFill>
                <a:latin typeface="Arial"/>
                <a:ea typeface="DejaVu Sans"/>
              </a:rPr>
              <a:t>Einen Überblick zum Spannungsverhältnis zwischen Dokumentationspflicht der PsychotherapeutInnen und Einsichtsrecht der PatientInnen einschließlich der aktuellen Rechtsprechung finden in einem Artikel von Bernd Rasehorn (Rechtsanwalt und Justitiar der Psychotherapeutenkammer Bremen) im </a:t>
            </a:r>
            <a:r>
              <a:rPr lang="de-DE" sz="1100" b="0" u="sng" strike="noStrike" spc="-1">
                <a:solidFill>
                  <a:srgbClr val="0000FF"/>
                </a:solidFill>
                <a:uFillTx/>
                <a:latin typeface="Arial"/>
                <a:ea typeface="DejaVu Sans"/>
                <a:hlinkClick r:id="rId3"/>
              </a:rPr>
              <a:t>Psychotherapeutenjournal 4/2007, 368-372.</a:t>
            </a:r>
            <a:endParaRPr lang="de-DE" sz="1100" b="0" strike="noStrike" spc="-1">
              <a:latin typeface="Arial"/>
            </a:endParaRPr>
          </a:p>
          <a:p>
            <a:pPr>
              <a:lnSpc>
                <a:spcPct val="100000"/>
              </a:lnSpc>
            </a:pPr>
            <a:endParaRPr lang="de-DE" sz="1100" b="0" strike="noStrike" spc="-1">
              <a:latin typeface="Arial"/>
            </a:endParaRPr>
          </a:p>
          <a:p>
            <a:pPr>
              <a:lnSpc>
                <a:spcPct val="100000"/>
              </a:lnSpc>
            </a:pPr>
            <a:r>
              <a:rPr lang="de-DE" sz="1100" b="0" i="1" strike="noStrike" spc="-1">
                <a:solidFill>
                  <a:srgbClr val="000000"/>
                </a:solidFill>
                <a:latin typeface="Arial"/>
                <a:ea typeface="DejaVu Sans"/>
              </a:rPr>
              <a:t>Hinweise zur Durchführung der Einsicht in Behandlungsunterlagen</a:t>
            </a:r>
            <a:endParaRPr lang="de-DE" sz="1100" b="0" strike="noStrike" spc="-1">
              <a:latin typeface="Arial"/>
            </a:endParaRPr>
          </a:p>
          <a:p>
            <a:pPr>
              <a:lnSpc>
                <a:spcPct val="100000"/>
              </a:lnSpc>
            </a:pPr>
            <a:r>
              <a:rPr lang="de-DE" sz="1100" b="0" strike="noStrike" spc="-1">
                <a:solidFill>
                  <a:srgbClr val="000000"/>
                </a:solidFill>
                <a:latin typeface="Arial"/>
                <a:ea typeface="DejaVu Sans"/>
              </a:rPr>
              <a:t>Zur den näheren Umständen einer Einsichtnahme hat es in der Vergangenheit verschiedene Gerichtsurteile gegeben, die als Anhaltspunkt für deren praktische Durchführung dienen können. Die Urteile bieten jedoch keine Gewähr, daß es im Einzelfall zu einer anderen Entscheidung kommen kann. Da auch </a:t>
            </a:r>
            <a:r>
              <a:rPr lang="de-DE" sz="1100" b="1" strike="noStrike" spc="-1">
                <a:solidFill>
                  <a:srgbClr val="FF0000"/>
                </a:solidFill>
                <a:latin typeface="Arial"/>
                <a:ea typeface="DejaVu Sans"/>
              </a:rPr>
              <a:t>PsychotherapeutInnen verpflicht</a:t>
            </a:r>
            <a:r>
              <a:rPr lang="de-DE" sz="1100" b="0" strike="noStrike" spc="-1">
                <a:solidFill>
                  <a:srgbClr val="000000"/>
                </a:solidFill>
                <a:latin typeface="Arial"/>
                <a:ea typeface="DejaVu Sans"/>
              </a:rPr>
              <a:t>et sind, ihre Stundenprotokolle sowie Berichte (insbesondere Berichte an die GutachterInnen) und andere patientenbezogene Unterlagen (z.B. Befundberichte anderer ÄrztInnen oder Krankenhäuser) </a:t>
            </a:r>
            <a:r>
              <a:rPr lang="de-DE" sz="1100" b="1" strike="noStrike" spc="-1">
                <a:solidFill>
                  <a:srgbClr val="FF0000"/>
                </a:solidFill>
                <a:latin typeface="Arial"/>
                <a:ea typeface="DejaVu Sans"/>
              </a:rPr>
              <a:t>zur Einsicht offenzulegen </a:t>
            </a:r>
            <a:r>
              <a:rPr lang="de-DE" sz="1100" b="0" strike="noStrike" spc="-1">
                <a:solidFill>
                  <a:srgbClr val="000000"/>
                </a:solidFill>
                <a:latin typeface="Arial"/>
                <a:ea typeface="DejaVu Sans"/>
              </a:rPr>
              <a:t>(vgl. LG Frankfurt, 8.01.2007: 2-24 S 127/06; ausführliche Informationen unter "Aktuelles") spielen die nachfolgenden Hinweise eine durchaus bedeutsame Rolle:</a:t>
            </a:r>
            <a:endParaRPr lang="de-DE" sz="1100" b="0" strike="noStrike" spc="-1">
              <a:latin typeface="Arial"/>
            </a:endParaRPr>
          </a:p>
          <a:p>
            <a:pPr>
              <a:lnSpc>
                <a:spcPct val="100000"/>
              </a:lnSpc>
            </a:pPr>
            <a:r>
              <a:rPr lang="de-DE" sz="1100" b="1" i="1" strike="noStrike" spc="-1">
                <a:solidFill>
                  <a:srgbClr val="000000"/>
                </a:solidFill>
                <a:latin typeface="Arial"/>
                <a:ea typeface="DejaVu Sans"/>
              </a:rPr>
              <a:t>Herausgabe von Unterlagen:</a:t>
            </a:r>
            <a:r>
              <a:rPr lang="de-DE" sz="1100" b="0" strike="noStrike" spc="-1">
                <a:solidFill>
                  <a:srgbClr val="000000"/>
                </a:solidFill>
                <a:latin typeface="Arial"/>
                <a:ea typeface="DejaVu Sans"/>
              </a:rPr>
              <a:t> Die Einsichtnahme in die Behandlungsunterlagen kann durch Einsicht oder die Herausgabe entsprechender </a:t>
            </a:r>
            <a:r>
              <a:rPr lang="de-DE" sz="1100" b="1" strike="noStrike" spc="-1">
                <a:solidFill>
                  <a:srgbClr val="FF0000"/>
                </a:solidFill>
                <a:latin typeface="Arial"/>
                <a:ea typeface="DejaVu Sans"/>
              </a:rPr>
              <a:t>Kopien</a:t>
            </a:r>
            <a:r>
              <a:rPr lang="de-DE" sz="1100" b="0" strike="noStrike" spc="-1">
                <a:solidFill>
                  <a:srgbClr val="FF0000"/>
                </a:solidFill>
                <a:latin typeface="Arial"/>
                <a:ea typeface="DejaVu Sans"/>
              </a:rPr>
              <a:t> </a:t>
            </a:r>
            <a:r>
              <a:rPr lang="de-DE" sz="1100" b="0" strike="noStrike" spc="-1">
                <a:solidFill>
                  <a:srgbClr val="000000"/>
                </a:solidFill>
                <a:latin typeface="Arial"/>
                <a:ea typeface="DejaVu Sans"/>
              </a:rPr>
              <a:t>erfolgen. Die Herausgabepflicht bezieht sich grundsätzlich nicht auf die Originalurkunden sondern Kopien oder ggf. Abschriften derselben (vgl. AG Hagen 25.8.1997: 10 C 33/97). Soweit ÄrztInnen/PsychotherapeutInnen ein Kopieren nicht ohne weiteres möglich ist, können PatientInnen darauf verwiesen werden, diese selbst anzufertigen (vg. OLG Köln, 12.11.1981: 7 U 96/81).</a:t>
            </a:r>
            <a:endParaRPr lang="de-DE" sz="1100" b="0" strike="noStrike" spc="-1">
              <a:latin typeface="Arial"/>
            </a:endParaRPr>
          </a:p>
          <a:p>
            <a:pPr>
              <a:lnSpc>
                <a:spcPct val="100000"/>
              </a:lnSpc>
            </a:pPr>
            <a:r>
              <a:rPr lang="de-DE" sz="1100" b="1" i="1" strike="noStrike" spc="-1">
                <a:solidFill>
                  <a:srgbClr val="000000"/>
                </a:solidFill>
                <a:latin typeface="Arial"/>
                <a:ea typeface="DejaVu Sans"/>
              </a:rPr>
              <a:t>Lesbarkeit</a:t>
            </a:r>
            <a:r>
              <a:rPr lang="de-DE" sz="1100" b="0" strike="noStrike" spc="-1">
                <a:solidFill>
                  <a:srgbClr val="000000"/>
                </a:solidFill>
                <a:latin typeface="Arial"/>
                <a:ea typeface="DejaVu Sans"/>
              </a:rPr>
              <a:t>: Die angefertigten Kopien müssen ebenso wie die Originalaufzeichnungen für die PatientInnen (oder deren Bevollmächtigte) </a:t>
            </a:r>
            <a:r>
              <a:rPr lang="de-DE" sz="1100" b="1" strike="noStrike" spc="-1">
                <a:solidFill>
                  <a:srgbClr val="FF0000"/>
                </a:solidFill>
                <a:latin typeface="Arial"/>
                <a:ea typeface="DejaVu Sans"/>
              </a:rPr>
              <a:t>lesbar und auch für Laien nachvollziehbar </a:t>
            </a:r>
            <a:r>
              <a:rPr lang="de-DE" sz="1100" b="0" strike="noStrike" spc="-1">
                <a:solidFill>
                  <a:srgbClr val="000000"/>
                </a:solidFill>
                <a:latin typeface="Arial"/>
                <a:ea typeface="DejaVu Sans"/>
              </a:rPr>
              <a:t>sein. Umgekehrt muss nicht jeder Fachterminus oder jede Abkürzung aufgeschlüsselt werden. Kein Anspruch besteht hingegen auf eine angefertigte Abschrift. Wird eine solche von PatientInnen angefordert und erstellt, so sind die Kosten von den PatientInnen zu tragen (vgl. AG Arnsberg, 21.02.2001: 14 C 374/00; AG Hagen, 25.8.1997: 10 C 33/97; LG Dortmund, 3.7.1997: 17 S 76/97; AG Essen, 21.4.1997: 12 C 13/97).</a:t>
            </a:r>
            <a:endParaRPr lang="de-DE" sz="1100" b="0" strike="noStrike" spc="-1">
              <a:latin typeface="Arial"/>
            </a:endParaRPr>
          </a:p>
          <a:p>
            <a:pPr>
              <a:lnSpc>
                <a:spcPct val="100000"/>
              </a:lnSpc>
            </a:pPr>
            <a:r>
              <a:rPr lang="de-DE" sz="1100" b="1" i="1" strike="noStrike" spc="-1">
                <a:solidFill>
                  <a:srgbClr val="000000"/>
                </a:solidFill>
                <a:latin typeface="Arial"/>
                <a:ea typeface="DejaVu Sans"/>
              </a:rPr>
              <a:t>Vollständigkeit der Unterlagen</a:t>
            </a:r>
            <a:r>
              <a:rPr lang="de-DE" sz="1100" b="0" strike="noStrike" spc="-1">
                <a:solidFill>
                  <a:srgbClr val="000000"/>
                </a:solidFill>
                <a:latin typeface="Arial"/>
                <a:ea typeface="DejaVu Sans"/>
              </a:rPr>
              <a:t>: Die Akte ist </a:t>
            </a:r>
            <a:r>
              <a:rPr lang="de-DE" sz="1100" b="1" strike="noStrike" spc="-1">
                <a:solidFill>
                  <a:srgbClr val="FF0000"/>
                </a:solidFill>
                <a:latin typeface="Arial"/>
                <a:ea typeface="DejaVu Sans"/>
              </a:rPr>
              <a:t>vollständig zu kopieren </a:t>
            </a:r>
            <a:r>
              <a:rPr lang="de-DE" sz="1100" b="0" strike="noStrike" spc="-1">
                <a:solidFill>
                  <a:srgbClr val="000000"/>
                </a:solidFill>
                <a:latin typeface="Arial"/>
                <a:ea typeface="DejaVu Sans"/>
              </a:rPr>
              <a:t>oder als </a:t>
            </a:r>
            <a:r>
              <a:rPr lang="de-DE" sz="1100" b="1" strike="noStrike" spc="-1">
                <a:solidFill>
                  <a:srgbClr val="FF0000"/>
                </a:solidFill>
                <a:latin typeface="Arial"/>
                <a:ea typeface="DejaVu Sans"/>
              </a:rPr>
              <a:t>Original</a:t>
            </a:r>
            <a:r>
              <a:rPr lang="de-DE" sz="1100" b="0" strike="noStrike" spc="-1">
                <a:solidFill>
                  <a:srgbClr val="FF0000"/>
                </a:solidFill>
                <a:latin typeface="Arial"/>
                <a:ea typeface="DejaVu Sans"/>
              </a:rPr>
              <a:t> </a:t>
            </a:r>
            <a:r>
              <a:rPr lang="de-DE" sz="1100" b="0" strike="noStrike" spc="-1">
                <a:solidFill>
                  <a:srgbClr val="000000"/>
                </a:solidFill>
                <a:latin typeface="Arial"/>
                <a:ea typeface="DejaVu Sans"/>
              </a:rPr>
              <a:t>vorzulegen. PatientInnen können eine schriftliche Erklärung verlangen, dass die überlassene Kopie vollständig und richtig ist (AG Hagen, 25.8.1997: 10 C 33/97; BGH 1983: NJW 1983: 328, 330; OLG Köln, 12.11.1981: 7 U 96/81).</a:t>
            </a:r>
            <a:endParaRPr lang="de-DE" sz="1100" b="0" strike="noStrike" spc="-1">
              <a:latin typeface="Arial"/>
            </a:endParaRPr>
          </a:p>
        </p:txBody>
      </p:sp>
      <p:sp>
        <p:nvSpPr>
          <p:cNvPr id="172" name="Line 3"/>
          <p:cNvSpPr/>
          <p:nvPr/>
        </p:nvSpPr>
        <p:spPr>
          <a:xfrm flipH="1">
            <a:off x="191160" y="767880"/>
            <a:ext cx="8758080" cy="4320"/>
          </a:xfrm>
          <a:prstGeom prst="line">
            <a:avLst/>
          </a:prstGeom>
          <a:ln w="57240">
            <a:solidFill>
              <a:srgbClr val="0C49BD"/>
            </a:solidFill>
            <a:round/>
          </a:ln>
        </p:spPr>
        <p:style>
          <a:lnRef idx="2">
            <a:schemeClr val="accent1"/>
          </a:lnRef>
          <a:fillRef idx="0">
            <a:schemeClr val="accent1"/>
          </a:fillRef>
          <a:effectRef idx="1">
            <a:schemeClr val="accent1"/>
          </a:effectRef>
          <a:fontRef idx="minor"/>
        </p:style>
      </p:sp>
      <p:sp>
        <p:nvSpPr>
          <p:cNvPr id="173" name="CustomShape 4"/>
          <p:cNvSpPr/>
          <p:nvPr/>
        </p:nvSpPr>
        <p:spPr>
          <a:xfrm>
            <a:off x="110880" y="403200"/>
            <a:ext cx="317376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1" strike="noStrike" spc="-1">
                <a:solidFill>
                  <a:srgbClr val="000000"/>
                </a:solidFill>
                <a:latin typeface="Calibri"/>
                <a:ea typeface="DejaVu Sans"/>
              </a:rPr>
              <a:t>Der Verband informiert:</a:t>
            </a:r>
            <a:endParaRPr lang="de-DE" sz="1800" b="0" strike="noStrike" spc="-1">
              <a:latin typeface="Arial"/>
            </a:endParaRPr>
          </a:p>
        </p:txBody>
      </p:sp>
      <p:pic>
        <p:nvPicPr>
          <p:cNvPr id="174" name="Bild 7"/>
          <p:cNvPicPr/>
          <p:nvPr/>
        </p:nvPicPr>
        <p:blipFill>
          <a:blip r:embed="rId4"/>
          <a:stretch/>
        </p:blipFill>
        <p:spPr>
          <a:xfrm>
            <a:off x="7460640" y="211320"/>
            <a:ext cx="1683000" cy="94788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CustomShape 1"/>
          <p:cNvSpPr/>
          <p:nvPr/>
        </p:nvSpPr>
        <p:spPr>
          <a:xfrm>
            <a:off x="511200" y="1616760"/>
            <a:ext cx="8145360" cy="813240"/>
          </a:xfrm>
          <a:prstGeom prst="rect">
            <a:avLst/>
          </a:prstGeom>
          <a:solidFill>
            <a:schemeClr val="accent3">
              <a:lumMod val="20000"/>
              <a:lumOff val="80000"/>
            </a:schemeClr>
          </a:solidFill>
          <a:ln>
            <a:solidFill>
              <a:schemeClr val="tx1"/>
            </a:solid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de-DE" sz="3200" b="0" strike="noStrike" spc="-1">
                <a:solidFill>
                  <a:srgbClr val="000000"/>
                </a:solidFill>
                <a:latin typeface="Calibri"/>
                <a:ea typeface="DejaVu Sans"/>
              </a:rPr>
              <a:t>Herausgabe von Akten</a:t>
            </a:r>
            <a:endParaRPr lang="de-DE" sz="3200" b="0" strike="noStrike" spc="-1">
              <a:latin typeface="Arial"/>
            </a:endParaRPr>
          </a:p>
        </p:txBody>
      </p:sp>
      <p:sp>
        <p:nvSpPr>
          <p:cNvPr id="176" name="CustomShape 2"/>
          <p:cNvSpPr/>
          <p:nvPr/>
        </p:nvSpPr>
        <p:spPr>
          <a:xfrm>
            <a:off x="511200" y="2520000"/>
            <a:ext cx="8145360" cy="4126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0" strike="noStrike" spc="-1">
                <a:solidFill>
                  <a:srgbClr val="000000"/>
                </a:solidFill>
                <a:latin typeface="Arial"/>
                <a:ea typeface="DejaVu Sans"/>
              </a:rPr>
              <a:t>Die Vorschriften der DSGVO und des BDSG berücksichtigen die erweiterten Möglichkeiten </a:t>
            </a:r>
            <a:r>
              <a:rPr lang="de-DE" sz="1800" b="1" i="1" strike="noStrike" spc="-1">
                <a:solidFill>
                  <a:srgbClr val="000000"/>
                </a:solidFill>
                <a:latin typeface="Arial"/>
                <a:ea typeface="DejaVu Sans"/>
              </a:rPr>
              <a:t>elektronischer</a:t>
            </a:r>
            <a:r>
              <a:rPr lang="de-DE" sz="1800" b="0" strike="noStrike" spc="-1">
                <a:solidFill>
                  <a:srgbClr val="000000"/>
                </a:solidFill>
                <a:latin typeface="Arial"/>
                <a:ea typeface="DejaVu Sans"/>
              </a:rPr>
              <a:t> Erfassung und Verarbeitung (insb. § 32, Absatz 1 Satz 1).</a:t>
            </a:r>
            <a:endParaRPr lang="de-DE" sz="1800" b="0" strike="noStrike" spc="-1">
              <a:latin typeface="Arial"/>
            </a:endParaRPr>
          </a:p>
          <a:p>
            <a:pPr>
              <a:lnSpc>
                <a:spcPct val="100000"/>
              </a:lnSpc>
            </a:pPr>
            <a:endParaRPr lang="de-DE" sz="1800" b="0" strike="noStrike" spc="-1">
              <a:latin typeface="Arial"/>
            </a:endParaRPr>
          </a:p>
          <a:p>
            <a:pPr>
              <a:lnSpc>
                <a:spcPct val="100000"/>
              </a:lnSpc>
            </a:pPr>
            <a:r>
              <a:rPr lang="de-DE" sz="1800" b="0" strike="noStrike" spc="-1">
                <a:solidFill>
                  <a:srgbClr val="000000"/>
                </a:solidFill>
                <a:latin typeface="Arial"/>
                <a:ea typeface="DejaVu Sans"/>
              </a:rPr>
              <a:t>Mit der Folge, dass </a:t>
            </a:r>
            <a:r>
              <a:rPr lang="de-DE" sz="1800" b="1" i="1" strike="noStrike" spc="-1">
                <a:solidFill>
                  <a:srgbClr val="000000"/>
                </a:solidFill>
                <a:latin typeface="Arial"/>
                <a:ea typeface="DejaVu Sans"/>
              </a:rPr>
              <a:t>alle elektronisch gespeicherten Daten </a:t>
            </a:r>
            <a:r>
              <a:rPr lang="de-DE" sz="1800" b="0" strike="noStrike" spc="-1">
                <a:solidFill>
                  <a:srgbClr val="000000"/>
                </a:solidFill>
                <a:latin typeface="Arial"/>
                <a:ea typeface="DejaVu Sans"/>
              </a:rPr>
              <a:t>auf Verlagen der betroffenen Person (umfänglich) </a:t>
            </a:r>
            <a:r>
              <a:rPr lang="de-DE" sz="1800" b="1" i="1" strike="noStrike" spc="-1">
                <a:solidFill>
                  <a:srgbClr val="000000"/>
                </a:solidFill>
                <a:latin typeface="Arial"/>
                <a:ea typeface="DejaVu Sans"/>
              </a:rPr>
              <a:t>herausgegeben</a:t>
            </a:r>
            <a:r>
              <a:rPr lang="de-DE" sz="1800" b="0" strike="noStrike" spc="-1">
                <a:solidFill>
                  <a:srgbClr val="000000"/>
                </a:solidFill>
                <a:latin typeface="Arial"/>
                <a:ea typeface="DejaVu Sans"/>
              </a:rPr>
              <a:t> werden müssen (1:1 Kopie der gespeicherten Daten in einem üblichen Format, Art. 15, Absatz 3).</a:t>
            </a:r>
            <a:endParaRPr lang="de-DE" sz="1800" b="0" strike="noStrike" spc="-1">
              <a:latin typeface="Arial"/>
            </a:endParaRPr>
          </a:p>
          <a:p>
            <a:pPr>
              <a:lnSpc>
                <a:spcPct val="100000"/>
              </a:lnSpc>
            </a:pPr>
            <a:r>
              <a:rPr lang="de-DE" sz="1800" b="0" i="1" strike="noStrike" spc="-1">
                <a:solidFill>
                  <a:srgbClr val="000000"/>
                </a:solidFill>
                <a:latin typeface="Arial"/>
                <a:ea typeface="DejaVu Sans"/>
              </a:rPr>
              <a:t>„Der Verantwortliche stellt eine Kopie der personenbezogenen Daten, die Gegenstand der Verarbeitung sind, zur Verfügung“</a:t>
            </a:r>
            <a:r>
              <a:rPr lang="de-DE" sz="1800" b="0" strike="noStrike" spc="-1">
                <a:solidFill>
                  <a:srgbClr val="000000"/>
                </a:solidFill>
                <a:latin typeface="Arial"/>
                <a:ea typeface="DejaVu Sans"/>
              </a:rPr>
              <a:t> (Art. 15, Absatz 3).</a:t>
            </a:r>
            <a:endParaRPr lang="de-DE" sz="1800" b="0" strike="noStrike" spc="-1">
              <a:latin typeface="Arial"/>
            </a:endParaRPr>
          </a:p>
          <a:p>
            <a:pPr>
              <a:lnSpc>
                <a:spcPct val="100000"/>
              </a:lnSpc>
            </a:pPr>
            <a:endParaRPr lang="de-DE" sz="1800" b="0" strike="noStrike" spc="-1">
              <a:latin typeface="Arial"/>
            </a:endParaRPr>
          </a:p>
          <a:p>
            <a:pPr>
              <a:lnSpc>
                <a:spcPct val="100000"/>
              </a:lnSpc>
            </a:pPr>
            <a:r>
              <a:rPr lang="de-DE" sz="1800" b="1" strike="noStrike" spc="-1">
                <a:solidFill>
                  <a:srgbClr val="000000"/>
                </a:solidFill>
                <a:latin typeface="Arial"/>
                <a:ea typeface="DejaVu Sans"/>
              </a:rPr>
              <a:t>Empfehlung</a:t>
            </a:r>
            <a:r>
              <a:rPr lang="de-DE" sz="1800" b="0" strike="noStrike" spc="-1">
                <a:solidFill>
                  <a:srgbClr val="000000"/>
                </a:solidFill>
                <a:latin typeface="Arial"/>
                <a:ea typeface="DejaVu Sans"/>
              </a:rPr>
              <a:t>: sollen Aufzeichnungen (insb. persönliche Aufzeichnungen) vor der Herausgabe geschützt werden, </a:t>
            </a:r>
            <a:r>
              <a:rPr lang="de-DE" sz="1800" b="1" i="1" strike="noStrike" spc="-1">
                <a:solidFill>
                  <a:srgbClr val="FF0000"/>
                </a:solidFill>
                <a:latin typeface="Arial"/>
                <a:ea typeface="DejaVu Sans"/>
              </a:rPr>
              <a:t>müssen sie (logisch) getrennt von der elektronisch verwalteten Hauptakte erfasst/dokumentiert und explizit als „persönliche Aufzeichnungen“ gekennzeichnet werden</a:t>
            </a:r>
            <a:r>
              <a:rPr lang="de-DE" sz="1800" b="0" strike="noStrike" spc="-1">
                <a:solidFill>
                  <a:srgbClr val="000000"/>
                </a:solidFill>
                <a:latin typeface="Arial"/>
                <a:ea typeface="DejaVu Sans"/>
              </a:rPr>
              <a:t>.</a:t>
            </a:r>
            <a:endParaRPr lang="de-DE" sz="1800" b="0" strike="noStrike" spc="-1">
              <a:latin typeface="Arial"/>
            </a:endParaRPr>
          </a:p>
        </p:txBody>
      </p:sp>
      <p:sp>
        <p:nvSpPr>
          <p:cNvPr id="177" name="Line 3"/>
          <p:cNvSpPr/>
          <p:nvPr/>
        </p:nvSpPr>
        <p:spPr>
          <a:xfrm flipH="1">
            <a:off x="191160" y="767880"/>
            <a:ext cx="8758080" cy="4320"/>
          </a:xfrm>
          <a:prstGeom prst="line">
            <a:avLst/>
          </a:prstGeom>
          <a:ln w="57240">
            <a:solidFill>
              <a:srgbClr val="0C49BD"/>
            </a:solidFill>
            <a:round/>
          </a:ln>
        </p:spPr>
        <p:style>
          <a:lnRef idx="2">
            <a:schemeClr val="accent1"/>
          </a:lnRef>
          <a:fillRef idx="0">
            <a:schemeClr val="accent1"/>
          </a:fillRef>
          <a:effectRef idx="1">
            <a:schemeClr val="accent1"/>
          </a:effectRef>
          <a:fontRef idx="minor"/>
        </p:style>
      </p:sp>
      <p:sp>
        <p:nvSpPr>
          <p:cNvPr id="178" name="CustomShape 4"/>
          <p:cNvSpPr/>
          <p:nvPr/>
        </p:nvSpPr>
        <p:spPr>
          <a:xfrm>
            <a:off x="110880" y="403200"/>
            <a:ext cx="317376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1" strike="noStrike" spc="-1">
                <a:solidFill>
                  <a:srgbClr val="000000"/>
                </a:solidFill>
                <a:latin typeface="Calibri"/>
                <a:ea typeface="DejaVu Sans"/>
              </a:rPr>
              <a:t>Der Verband informiert:</a:t>
            </a:r>
            <a:endParaRPr lang="de-DE" sz="1800" b="0" strike="noStrike" spc="-1">
              <a:latin typeface="Arial"/>
            </a:endParaRPr>
          </a:p>
        </p:txBody>
      </p:sp>
      <p:pic>
        <p:nvPicPr>
          <p:cNvPr id="179" name="Bild 7"/>
          <p:cNvPicPr/>
          <p:nvPr/>
        </p:nvPicPr>
        <p:blipFill>
          <a:blip r:embed="rId2"/>
          <a:stretch/>
        </p:blipFill>
        <p:spPr>
          <a:xfrm>
            <a:off x="7460640" y="211320"/>
            <a:ext cx="1683000" cy="94788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511200" y="1616760"/>
            <a:ext cx="8145360" cy="813240"/>
          </a:xfrm>
          <a:prstGeom prst="rect">
            <a:avLst/>
          </a:prstGeom>
          <a:solidFill>
            <a:schemeClr val="accent3">
              <a:lumMod val="20000"/>
              <a:lumOff val="80000"/>
            </a:schemeClr>
          </a:solidFill>
          <a:ln>
            <a:solidFill>
              <a:schemeClr val="tx1"/>
            </a:solid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de-DE" sz="3200" b="0" strike="noStrike" spc="-1">
                <a:solidFill>
                  <a:srgbClr val="000000"/>
                </a:solidFill>
                <a:latin typeface="Calibri"/>
                <a:ea typeface="DejaVu Sans"/>
              </a:rPr>
              <a:t>Analogiebildung</a:t>
            </a:r>
            <a:endParaRPr lang="de-DE" sz="3200" b="0" strike="noStrike" spc="-1">
              <a:latin typeface="Arial"/>
            </a:endParaRPr>
          </a:p>
        </p:txBody>
      </p:sp>
      <p:sp>
        <p:nvSpPr>
          <p:cNvPr id="181" name="CustomShape 2"/>
          <p:cNvSpPr/>
          <p:nvPr/>
        </p:nvSpPr>
        <p:spPr>
          <a:xfrm>
            <a:off x="511200" y="2520000"/>
            <a:ext cx="8145360" cy="4245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100" b="1" strike="noStrike" spc="-1">
                <a:solidFill>
                  <a:srgbClr val="000000"/>
                </a:solidFill>
                <a:latin typeface="Arial"/>
                <a:ea typeface="DejaVu Sans"/>
              </a:rPr>
              <a:t>„Entgegenstehende Rechte des Arztes:</a:t>
            </a:r>
            <a:r>
              <a:rPr lang="de-DE" sz="1100" b="0" strike="noStrike" spc="-1">
                <a:solidFill>
                  <a:srgbClr val="000000"/>
                </a:solidFill>
                <a:latin typeface="Arial"/>
                <a:ea typeface="DejaVu Sans"/>
              </a:rPr>
              <a:t> Auch die Rechte des behandelnden Arztes selbst können ausnahmsweise das Einsichtsrecht hindern. Zwar nennt das Patientenrechtegesetz die Rechte des behandelnden Arztes in diesem Zusammenhang nicht. Die Ärztekammer Bremen steht aber auf dem Standpunkt, dass der Patient sich nicht auf das Einsichtsrecht nach der Berufsordnung berufen kann, wenn erhebliche Rechte des behandelnden Arztes entgegenstehen. Allerdings ist auch diese Ausnahme auf wenige, eng umrissene Fälle begrenzt; sie eröffnet dem Arzt </a:t>
            </a:r>
            <a:r>
              <a:rPr lang="de-DE" sz="1100" b="1" strike="noStrike" spc="-1">
                <a:solidFill>
                  <a:srgbClr val="FF0000"/>
                </a:solidFill>
                <a:latin typeface="Arial"/>
                <a:ea typeface="DejaVu Sans"/>
              </a:rPr>
              <a:t>nicht die Möglichkeit</a:t>
            </a:r>
            <a:r>
              <a:rPr lang="de-DE" sz="1100" b="0" strike="noStrike" spc="-1">
                <a:solidFill>
                  <a:srgbClr val="000000"/>
                </a:solidFill>
                <a:latin typeface="Arial"/>
                <a:ea typeface="DejaVu Sans"/>
              </a:rPr>
              <a:t>, </a:t>
            </a:r>
            <a:r>
              <a:rPr lang="de-DE" sz="1100" b="1" strike="noStrike" spc="-1">
                <a:solidFill>
                  <a:srgbClr val="FF0000"/>
                </a:solidFill>
                <a:latin typeface="Arial"/>
                <a:ea typeface="DejaVu Sans"/>
              </a:rPr>
              <a:t>regelhaft die Einsichtnahme zu verweigern</a:t>
            </a:r>
            <a:r>
              <a:rPr lang="de-DE" sz="1100" b="0" strike="noStrike" spc="-1">
                <a:solidFill>
                  <a:srgbClr val="000000"/>
                </a:solidFill>
                <a:latin typeface="Arial"/>
                <a:ea typeface="DejaVu Sans"/>
              </a:rPr>
              <a:t>. Insbesondere bei </a:t>
            </a:r>
            <a:r>
              <a:rPr lang="de-DE" sz="1100" b="1" strike="noStrike" spc="-1">
                <a:solidFill>
                  <a:srgbClr val="FF0000"/>
                </a:solidFill>
                <a:latin typeface="Arial"/>
                <a:ea typeface="DejaVu Sans"/>
              </a:rPr>
              <a:t>psychotherapeutischen Behandlungen</a:t>
            </a:r>
            <a:r>
              <a:rPr lang="de-DE" sz="1100" b="0" strike="noStrike" spc="-1">
                <a:solidFill>
                  <a:srgbClr val="000000"/>
                </a:solidFill>
                <a:latin typeface="Arial"/>
                <a:ea typeface="DejaVu Sans"/>
              </a:rPr>
              <a:t> kann das allgemeine Persönlichkeitsrecht des Arztes einer Einsichtnahme in solche Krankenunterlagen entgegenstehen, in denen der Arzt seine </a:t>
            </a:r>
            <a:r>
              <a:rPr lang="de-DE" sz="1100" b="1" strike="noStrike" spc="-1">
                <a:solidFill>
                  <a:srgbClr val="FF0000"/>
                </a:solidFill>
                <a:latin typeface="Arial"/>
                <a:ea typeface="DejaVu Sans"/>
              </a:rPr>
              <a:t>eigenen emotionalen Reaktionen auf den Patienten </a:t>
            </a:r>
            <a:r>
              <a:rPr lang="de-DE" sz="1100" b="0" strike="noStrike" spc="-1">
                <a:solidFill>
                  <a:srgbClr val="000000"/>
                </a:solidFill>
                <a:latin typeface="Arial"/>
                <a:ea typeface="DejaVu Sans"/>
              </a:rPr>
              <a:t>oder das Therapiegespräch festgehalten hat. Soweit es sich hierbei um persönliche, auf den behandelnden Arzt bezogene Informationen handelt, die dieser </a:t>
            </a:r>
            <a:r>
              <a:rPr lang="de-DE" sz="1100" b="1" strike="noStrike" spc="-1">
                <a:solidFill>
                  <a:srgbClr val="FF0000"/>
                </a:solidFill>
                <a:latin typeface="Arial"/>
                <a:ea typeface="DejaVu Sans"/>
              </a:rPr>
              <a:t>von vornherein für eigene Zwecke </a:t>
            </a:r>
            <a:r>
              <a:rPr lang="de-DE" sz="1100" b="0" strike="noStrike" spc="-1">
                <a:solidFill>
                  <a:srgbClr val="000000"/>
                </a:solidFill>
                <a:latin typeface="Arial"/>
                <a:ea typeface="DejaVu Sans"/>
              </a:rPr>
              <a:t>– z.B. Supervision – aufgezeichnet hat, unterliegen </a:t>
            </a:r>
            <a:r>
              <a:rPr lang="de-DE" sz="1100" b="1" strike="noStrike" spc="-1">
                <a:solidFill>
                  <a:srgbClr val="FF0000"/>
                </a:solidFill>
                <a:latin typeface="Arial"/>
                <a:ea typeface="DejaVu Sans"/>
              </a:rPr>
              <a:t>diese Informationen nicht dem Einsichtsrecht</a:t>
            </a:r>
            <a:r>
              <a:rPr lang="de-DE" sz="1100" b="0" strike="noStrike" spc="-1">
                <a:solidFill>
                  <a:srgbClr val="000000"/>
                </a:solidFill>
                <a:latin typeface="Arial"/>
                <a:ea typeface="DejaVu Sans"/>
              </a:rPr>
              <a:t>. Häufig muss in diesen Fällen das Einsichtsrecht nicht ganz versagt werden. Es kann vielmehr ausreichend sein, einzelne Passagen in den Unterlagen zu schwärzen, um entgegenstehende Rechte zu schützen. </a:t>
            </a:r>
            <a:endParaRPr lang="de-DE" sz="1100" b="0" strike="noStrike" spc="-1">
              <a:latin typeface="Arial"/>
            </a:endParaRPr>
          </a:p>
          <a:p>
            <a:pPr>
              <a:lnSpc>
                <a:spcPct val="100000"/>
              </a:lnSpc>
            </a:pPr>
            <a:endParaRPr lang="de-DE" sz="1100" b="0" strike="noStrike" spc="-1">
              <a:latin typeface="Arial"/>
            </a:endParaRPr>
          </a:p>
          <a:p>
            <a:pPr>
              <a:lnSpc>
                <a:spcPct val="100000"/>
              </a:lnSpc>
            </a:pPr>
            <a:r>
              <a:rPr lang="de-DE" sz="1100" b="0" strike="noStrike" spc="-1">
                <a:solidFill>
                  <a:srgbClr val="000000"/>
                </a:solidFill>
                <a:latin typeface="Arial"/>
                <a:ea typeface="DejaVu Sans"/>
              </a:rPr>
              <a:t>Das Abdecken oder Schwärzen von Teilen der Patientenakte muss die Ausnahme bleiben: Das bis zum Inkrafttreten des  Patientenrechtegesetzes durch die Rechtsprechung verbriefte Recht des Behandlers auf „doppelte Buchführung“, also die Aufnahme persönlicher Notizen und Bewertungen in die Patientenakte, die dann im Falle der Geltendmachung eines Einsichtsrechtes geschwärzt oder abgedeckt werden durften, besteht nicht mehr. Es ist daher jedem Arzt zu raten, persönliche Vermerke nicht in die Patientenakte aufzunehmen,</a:t>
            </a:r>
            <a:r>
              <a:rPr lang="de-DE" sz="1100" b="1" strike="noStrike" spc="-1">
                <a:solidFill>
                  <a:srgbClr val="FF0000"/>
                </a:solidFill>
                <a:latin typeface="Arial"/>
                <a:ea typeface="DejaVu Sans"/>
              </a:rPr>
              <a:t> sondern sich dafür separate Aufzeichnungen anzufertigen</a:t>
            </a:r>
            <a:r>
              <a:rPr lang="de-DE" sz="1100" b="0" strike="noStrike" spc="-1">
                <a:solidFill>
                  <a:srgbClr val="000000"/>
                </a:solidFill>
                <a:latin typeface="Arial"/>
                <a:ea typeface="DejaVu Sans"/>
              </a:rPr>
              <a:t>. Jede Schwärzung oder Abdeckung von Unterlagen wird auf der Grundlage des Patientenrechtegesetzes Nachfragen hervorrufen. Ein daraus folgender „</a:t>
            </a:r>
            <a:r>
              <a:rPr lang="de-DE" sz="1100" b="1" strike="noStrike" spc="-1">
                <a:solidFill>
                  <a:srgbClr val="FF0000"/>
                </a:solidFill>
                <a:latin typeface="Arial"/>
                <a:ea typeface="DejaVu Sans"/>
              </a:rPr>
              <a:t>Erklärungsnotstand</a:t>
            </a:r>
            <a:r>
              <a:rPr lang="de-DE" sz="1100" b="0" strike="noStrike" spc="-1">
                <a:solidFill>
                  <a:srgbClr val="000000"/>
                </a:solidFill>
                <a:latin typeface="Arial"/>
                <a:ea typeface="DejaVu Sans"/>
              </a:rPr>
              <a:t>“ sollte vermieden werden.</a:t>
            </a:r>
            <a:endParaRPr lang="de-DE" sz="1100" b="0" strike="noStrike" spc="-1">
              <a:latin typeface="Arial"/>
            </a:endParaRPr>
          </a:p>
          <a:p>
            <a:pPr>
              <a:lnSpc>
                <a:spcPct val="100000"/>
              </a:lnSpc>
            </a:pPr>
            <a:r>
              <a:rPr lang="de-DE" sz="1100" b="0" strike="noStrike" spc="-1">
                <a:solidFill>
                  <a:srgbClr val="000000"/>
                </a:solidFill>
                <a:latin typeface="Arial"/>
                <a:ea typeface="DejaVu Sans"/>
              </a:rPr>
              <a:t>Der Arzt muss die Verweigerungsgründe nicht detailliert darlegen, es muss aber seiner Begründung zu entnehmen sein, dass er seine Entscheidung unter voller Würdigung des Informationsrechts des Patienten getroffen hat.“</a:t>
            </a:r>
            <a:endParaRPr lang="de-DE" sz="1100" b="0" strike="noStrike" spc="-1">
              <a:latin typeface="Arial"/>
            </a:endParaRPr>
          </a:p>
          <a:p>
            <a:pPr>
              <a:lnSpc>
                <a:spcPct val="100000"/>
              </a:lnSpc>
            </a:pPr>
            <a:endParaRPr lang="de-DE" sz="1100" b="0" strike="noStrike" spc="-1">
              <a:latin typeface="Arial"/>
            </a:endParaRPr>
          </a:p>
          <a:p>
            <a:pPr>
              <a:lnSpc>
                <a:spcPct val="100000"/>
              </a:lnSpc>
            </a:pPr>
            <a:r>
              <a:rPr lang="de-DE" sz="1100" b="0" strike="noStrike" spc="-1">
                <a:solidFill>
                  <a:srgbClr val="000000"/>
                </a:solidFill>
                <a:latin typeface="Arial"/>
                <a:ea typeface="DejaVu Sans"/>
              </a:rPr>
              <a:t>Quelle: Ärztekammer Bremen, 24.10.2014, Seite 2</a:t>
            </a:r>
            <a:endParaRPr lang="de-DE" sz="1100" b="0" strike="noStrike" spc="-1">
              <a:latin typeface="Arial"/>
            </a:endParaRPr>
          </a:p>
        </p:txBody>
      </p:sp>
      <p:sp>
        <p:nvSpPr>
          <p:cNvPr id="182" name="Line 3"/>
          <p:cNvSpPr/>
          <p:nvPr/>
        </p:nvSpPr>
        <p:spPr>
          <a:xfrm flipH="1">
            <a:off x="191160" y="767880"/>
            <a:ext cx="8758080" cy="4320"/>
          </a:xfrm>
          <a:prstGeom prst="line">
            <a:avLst/>
          </a:prstGeom>
          <a:ln w="57240">
            <a:solidFill>
              <a:srgbClr val="0C49BD"/>
            </a:solidFill>
            <a:round/>
          </a:ln>
        </p:spPr>
        <p:style>
          <a:lnRef idx="2">
            <a:schemeClr val="accent1"/>
          </a:lnRef>
          <a:fillRef idx="0">
            <a:schemeClr val="accent1"/>
          </a:fillRef>
          <a:effectRef idx="1">
            <a:schemeClr val="accent1"/>
          </a:effectRef>
          <a:fontRef idx="minor"/>
        </p:style>
      </p:sp>
      <p:sp>
        <p:nvSpPr>
          <p:cNvPr id="183" name="CustomShape 4"/>
          <p:cNvSpPr/>
          <p:nvPr/>
        </p:nvSpPr>
        <p:spPr>
          <a:xfrm>
            <a:off x="110880" y="403200"/>
            <a:ext cx="317376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1" strike="noStrike" spc="-1">
                <a:solidFill>
                  <a:srgbClr val="000000"/>
                </a:solidFill>
                <a:latin typeface="Calibri"/>
                <a:ea typeface="DejaVu Sans"/>
              </a:rPr>
              <a:t>Der Verband informiert:</a:t>
            </a:r>
            <a:endParaRPr lang="de-DE" sz="1800" b="0" strike="noStrike" spc="-1">
              <a:latin typeface="Arial"/>
            </a:endParaRPr>
          </a:p>
        </p:txBody>
      </p:sp>
      <p:pic>
        <p:nvPicPr>
          <p:cNvPr id="184" name="Bild 7"/>
          <p:cNvPicPr/>
          <p:nvPr/>
        </p:nvPicPr>
        <p:blipFill>
          <a:blip r:embed="rId2"/>
          <a:stretch/>
        </p:blipFill>
        <p:spPr>
          <a:xfrm>
            <a:off x="7460640" y="211320"/>
            <a:ext cx="1683000" cy="94788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CustomShape 1"/>
          <p:cNvSpPr/>
          <p:nvPr/>
        </p:nvSpPr>
        <p:spPr>
          <a:xfrm>
            <a:off x="511200" y="1616760"/>
            <a:ext cx="8145360" cy="4185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de-DE" sz="4000" b="1" strike="noStrike" spc="-1">
                <a:solidFill>
                  <a:srgbClr val="000000"/>
                </a:solidFill>
                <a:latin typeface="Calibri"/>
                <a:ea typeface="DejaVu Sans"/>
              </a:rPr>
              <a:t>D) Verhaltenskodex zum Schutz der Vertraulichkeit der Beratung</a:t>
            </a:r>
            <a:endParaRPr lang="de-DE" sz="4000" b="0" strike="noStrike" spc="-1">
              <a:latin typeface="Arial"/>
            </a:endParaRPr>
          </a:p>
        </p:txBody>
      </p:sp>
      <p:sp>
        <p:nvSpPr>
          <p:cNvPr id="186" name="Line 2"/>
          <p:cNvSpPr/>
          <p:nvPr/>
        </p:nvSpPr>
        <p:spPr>
          <a:xfrm flipH="1">
            <a:off x="191160" y="767880"/>
            <a:ext cx="8758080" cy="4320"/>
          </a:xfrm>
          <a:prstGeom prst="line">
            <a:avLst/>
          </a:prstGeom>
          <a:ln w="57240">
            <a:solidFill>
              <a:srgbClr val="0C49BD"/>
            </a:solidFill>
            <a:round/>
          </a:ln>
        </p:spPr>
        <p:style>
          <a:lnRef idx="2">
            <a:schemeClr val="accent1"/>
          </a:lnRef>
          <a:fillRef idx="0">
            <a:schemeClr val="accent1"/>
          </a:fillRef>
          <a:effectRef idx="1">
            <a:schemeClr val="accent1"/>
          </a:effectRef>
          <a:fontRef idx="minor"/>
        </p:style>
      </p:sp>
      <p:sp>
        <p:nvSpPr>
          <p:cNvPr id="187" name="CustomShape 3"/>
          <p:cNvSpPr/>
          <p:nvPr/>
        </p:nvSpPr>
        <p:spPr>
          <a:xfrm>
            <a:off x="110880" y="403200"/>
            <a:ext cx="317376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1" strike="noStrike" spc="-1">
                <a:solidFill>
                  <a:srgbClr val="000000"/>
                </a:solidFill>
                <a:latin typeface="Calibri"/>
                <a:ea typeface="DejaVu Sans"/>
              </a:rPr>
              <a:t>Der Verband informiert:</a:t>
            </a:r>
            <a:endParaRPr lang="de-DE" sz="1800" b="0" strike="noStrike" spc="-1">
              <a:latin typeface="Arial"/>
            </a:endParaRPr>
          </a:p>
        </p:txBody>
      </p:sp>
      <p:pic>
        <p:nvPicPr>
          <p:cNvPr id="188" name="Bild 6"/>
          <p:cNvPicPr/>
          <p:nvPr/>
        </p:nvPicPr>
        <p:blipFill>
          <a:blip r:embed="rId2"/>
          <a:stretch/>
        </p:blipFill>
        <p:spPr>
          <a:xfrm>
            <a:off x="7460640" y="211320"/>
            <a:ext cx="1683000" cy="94788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CustomShape 1"/>
          <p:cNvSpPr/>
          <p:nvPr/>
        </p:nvSpPr>
        <p:spPr>
          <a:xfrm>
            <a:off x="511200" y="1616760"/>
            <a:ext cx="8145360" cy="559440"/>
          </a:xfrm>
          <a:prstGeom prst="rect">
            <a:avLst/>
          </a:prstGeom>
          <a:solidFill>
            <a:schemeClr val="accent2">
              <a:lumMod val="20000"/>
              <a:lumOff val="80000"/>
            </a:schemeClr>
          </a:solidFill>
          <a:ln>
            <a:solidFill>
              <a:schemeClr val="tx1"/>
            </a:solidFill>
          </a:ln>
        </p:spPr>
        <p:style>
          <a:lnRef idx="0">
            <a:scrgbClr r="0" g="0" b="0"/>
          </a:lnRef>
          <a:fillRef idx="0">
            <a:scrgbClr r="0" g="0" b="0"/>
          </a:fillRef>
          <a:effectRef idx="0">
            <a:scrgbClr r="0" g="0" b="0"/>
          </a:effectRef>
          <a:fontRef idx="minor"/>
        </p:style>
        <p:txBody>
          <a:bodyPr lIns="90000" tIns="45000" rIns="90000" bIns="45000" anchor="ctr">
            <a:normAutofit lnSpcReduction="10000"/>
          </a:bodyPr>
          <a:lstStyle/>
          <a:p>
            <a:pPr algn="ctr">
              <a:lnSpc>
                <a:spcPct val="100000"/>
              </a:lnSpc>
            </a:pPr>
            <a:r>
              <a:rPr lang="de-DE" sz="3200" b="0" strike="noStrike" spc="-1">
                <a:solidFill>
                  <a:srgbClr val="000000"/>
                </a:solidFill>
                <a:latin typeface="Calibri"/>
                <a:ea typeface="DejaVu Sans"/>
              </a:rPr>
              <a:t>Bedeutung des Privatgeheimnisses</a:t>
            </a:r>
            <a:endParaRPr lang="de-DE" sz="3200" b="0" strike="noStrike" spc="-1">
              <a:latin typeface="Arial"/>
            </a:endParaRPr>
          </a:p>
        </p:txBody>
      </p:sp>
      <p:sp>
        <p:nvSpPr>
          <p:cNvPr id="190" name="CustomShape 2"/>
          <p:cNvSpPr/>
          <p:nvPr/>
        </p:nvSpPr>
        <p:spPr>
          <a:xfrm>
            <a:off x="511200" y="2509920"/>
            <a:ext cx="8145360" cy="4236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2400" b="0" strike="noStrike" spc="-1">
                <a:solidFill>
                  <a:srgbClr val="000000"/>
                </a:solidFill>
                <a:latin typeface="Arial"/>
                <a:ea typeface="DejaVu Sans"/>
              </a:rPr>
              <a:t>Werden die von den Klienten anvertrauten Geheimnisse ohne Zustimmung offenbart, kann die Offenbarung </a:t>
            </a:r>
            <a:r>
              <a:rPr lang="de-DE" sz="2400" b="1" i="1" strike="noStrike" spc="-1">
                <a:solidFill>
                  <a:srgbClr val="000000"/>
                </a:solidFill>
                <a:latin typeface="Arial"/>
                <a:ea typeface="DejaVu Sans"/>
              </a:rPr>
              <a:t>prekäre Folgen</a:t>
            </a:r>
            <a:r>
              <a:rPr lang="de-DE" sz="2400" b="0" strike="noStrike" spc="-1">
                <a:solidFill>
                  <a:srgbClr val="000000"/>
                </a:solidFill>
                <a:latin typeface="Arial"/>
                <a:ea typeface="DejaVu Sans"/>
              </a:rPr>
              <a:t> für das private wie das gesellschaftliche Umfeld der betroffenen Person haben, ideeller wie materieller </a:t>
            </a:r>
            <a:r>
              <a:rPr lang="de-DE" sz="2400" b="1" i="1" strike="noStrike" spc="-1">
                <a:solidFill>
                  <a:srgbClr val="000000"/>
                </a:solidFill>
                <a:latin typeface="Arial"/>
                <a:ea typeface="DejaVu Sans"/>
              </a:rPr>
              <a:t>Schaden</a:t>
            </a:r>
            <a:r>
              <a:rPr lang="de-DE" sz="2400" b="0" strike="noStrike" spc="-1">
                <a:solidFill>
                  <a:srgbClr val="000000"/>
                </a:solidFill>
                <a:latin typeface="Arial"/>
                <a:ea typeface="DejaVu Sans"/>
              </a:rPr>
              <a:t> eingeschlossen.</a:t>
            </a:r>
            <a:endParaRPr lang="de-DE" sz="2400" b="0" strike="noStrike" spc="-1">
              <a:latin typeface="Arial"/>
            </a:endParaRPr>
          </a:p>
          <a:p>
            <a:pPr>
              <a:lnSpc>
                <a:spcPct val="100000"/>
              </a:lnSpc>
            </a:pPr>
            <a:endParaRPr lang="de-DE" sz="2400" b="0" strike="noStrike" spc="-1">
              <a:latin typeface="Arial"/>
            </a:endParaRPr>
          </a:p>
          <a:p>
            <a:pPr>
              <a:lnSpc>
                <a:spcPct val="100000"/>
              </a:lnSpc>
            </a:pPr>
            <a:r>
              <a:rPr lang="de-DE" sz="2400" b="0" strike="noStrike" spc="-1">
                <a:solidFill>
                  <a:srgbClr val="000000"/>
                </a:solidFill>
                <a:latin typeface="Arial"/>
                <a:ea typeface="DejaVu Sans"/>
              </a:rPr>
              <a:t>Datenlecks und die Weitergabe privater Profildaten an Dritte (z.B. Facebook, Cambridge Analytica, Hacker) sind geeignet, das </a:t>
            </a:r>
            <a:r>
              <a:rPr lang="de-DE" sz="2400" b="1" i="1" strike="noStrike" spc="-1">
                <a:solidFill>
                  <a:srgbClr val="000000"/>
                </a:solidFill>
                <a:latin typeface="Arial"/>
                <a:ea typeface="DejaVu Sans"/>
              </a:rPr>
              <a:t>Vertrauen</a:t>
            </a:r>
            <a:r>
              <a:rPr lang="de-DE" sz="2400" b="0" strike="noStrike" spc="-1">
                <a:solidFill>
                  <a:srgbClr val="000000"/>
                </a:solidFill>
                <a:latin typeface="Arial"/>
                <a:ea typeface="DejaVu Sans"/>
              </a:rPr>
              <a:t> der Ratsuchenden in Online-Beratungsangebote zu </a:t>
            </a:r>
            <a:r>
              <a:rPr lang="de-DE" sz="2400" b="1" i="1" strike="noStrike" spc="-1">
                <a:solidFill>
                  <a:srgbClr val="000000"/>
                </a:solidFill>
                <a:latin typeface="Arial"/>
                <a:ea typeface="DejaVu Sans"/>
              </a:rPr>
              <a:t>erschüttern</a:t>
            </a:r>
            <a:r>
              <a:rPr lang="de-DE" sz="2400" b="0" strike="noStrike" spc="-1">
                <a:solidFill>
                  <a:srgbClr val="000000"/>
                </a:solidFill>
                <a:latin typeface="Arial"/>
                <a:ea typeface="DejaVu Sans"/>
              </a:rPr>
              <a:t>.</a:t>
            </a:r>
            <a:endParaRPr lang="de-DE" sz="2400" b="0" strike="noStrike" spc="-1">
              <a:latin typeface="Arial"/>
            </a:endParaRPr>
          </a:p>
        </p:txBody>
      </p:sp>
      <p:sp>
        <p:nvSpPr>
          <p:cNvPr id="191" name="Line 3"/>
          <p:cNvSpPr/>
          <p:nvPr/>
        </p:nvSpPr>
        <p:spPr>
          <a:xfrm flipH="1">
            <a:off x="191160" y="767880"/>
            <a:ext cx="8758080" cy="4320"/>
          </a:xfrm>
          <a:prstGeom prst="line">
            <a:avLst/>
          </a:prstGeom>
          <a:ln w="57240">
            <a:solidFill>
              <a:srgbClr val="0C49BD"/>
            </a:solidFill>
            <a:round/>
          </a:ln>
        </p:spPr>
        <p:style>
          <a:lnRef idx="2">
            <a:schemeClr val="accent1"/>
          </a:lnRef>
          <a:fillRef idx="0">
            <a:schemeClr val="accent1"/>
          </a:fillRef>
          <a:effectRef idx="1">
            <a:schemeClr val="accent1"/>
          </a:effectRef>
          <a:fontRef idx="minor"/>
        </p:style>
      </p:sp>
      <p:sp>
        <p:nvSpPr>
          <p:cNvPr id="192" name="CustomShape 4"/>
          <p:cNvSpPr/>
          <p:nvPr/>
        </p:nvSpPr>
        <p:spPr>
          <a:xfrm>
            <a:off x="110880" y="403200"/>
            <a:ext cx="317376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1" strike="noStrike" spc="-1">
                <a:solidFill>
                  <a:srgbClr val="000000"/>
                </a:solidFill>
                <a:latin typeface="Calibri"/>
                <a:ea typeface="DejaVu Sans"/>
              </a:rPr>
              <a:t>Der Verband informiert:</a:t>
            </a:r>
            <a:endParaRPr lang="de-DE" sz="1800" b="0" strike="noStrike" spc="-1">
              <a:latin typeface="Arial"/>
            </a:endParaRPr>
          </a:p>
        </p:txBody>
      </p:sp>
      <p:pic>
        <p:nvPicPr>
          <p:cNvPr id="193" name="Bild 7"/>
          <p:cNvPicPr/>
          <p:nvPr/>
        </p:nvPicPr>
        <p:blipFill>
          <a:blip r:embed="rId3"/>
          <a:stretch/>
        </p:blipFill>
        <p:spPr>
          <a:xfrm>
            <a:off x="7460640" y="211320"/>
            <a:ext cx="1683000" cy="94788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CustomShape 1"/>
          <p:cNvSpPr/>
          <p:nvPr/>
        </p:nvSpPr>
        <p:spPr>
          <a:xfrm>
            <a:off x="511200" y="1616760"/>
            <a:ext cx="8145360" cy="4185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100000"/>
              </a:lnSpc>
            </a:pPr>
            <a:r>
              <a:rPr lang="de-DE" sz="3200" b="1" i="1" strike="noStrike" spc="-1">
                <a:solidFill>
                  <a:srgbClr val="000000"/>
                </a:solidFill>
                <a:latin typeface="Calibri"/>
                <a:ea typeface="DejaVu Sans"/>
              </a:rPr>
              <a:t>Leitnorm</a:t>
            </a:r>
            <a:r>
              <a:rPr lang="de-DE" sz="3200" b="0" strike="noStrike" spc="-1">
                <a:solidFill>
                  <a:srgbClr val="000000"/>
                </a:solidFill>
                <a:latin typeface="Calibri"/>
                <a:ea typeface="DejaVu Sans"/>
              </a:rPr>
              <a:t> aller datenschutzrechtlichen Vorschriften:</a:t>
            </a:r>
            <a:endParaRPr lang="de-DE" sz="3200" b="0" strike="noStrike" spc="-1">
              <a:latin typeface="Arial"/>
            </a:endParaRPr>
          </a:p>
          <a:p>
            <a:pPr>
              <a:lnSpc>
                <a:spcPct val="100000"/>
              </a:lnSpc>
            </a:pPr>
            <a:r>
              <a:rPr lang="de-DE" sz="3200" b="1" strike="noStrike" spc="-1">
                <a:solidFill>
                  <a:srgbClr val="FF0000"/>
                </a:solidFill>
                <a:latin typeface="Calibri"/>
                <a:ea typeface="DejaVu Sans"/>
              </a:rPr>
              <a:t>Verbotsprinzip mit Erlaubnisvorbehalt.</a:t>
            </a:r>
            <a:endParaRPr lang="de-DE" sz="3200" b="0" strike="noStrike" spc="-1">
              <a:latin typeface="Arial"/>
            </a:endParaRPr>
          </a:p>
          <a:p>
            <a:pPr>
              <a:lnSpc>
                <a:spcPct val="100000"/>
              </a:lnSpc>
            </a:pPr>
            <a:endParaRPr lang="de-DE" sz="3200" b="0" strike="noStrike" spc="-1">
              <a:latin typeface="Arial"/>
            </a:endParaRPr>
          </a:p>
          <a:p>
            <a:pPr>
              <a:lnSpc>
                <a:spcPct val="100000"/>
              </a:lnSpc>
            </a:pPr>
            <a:r>
              <a:rPr lang="de-DE" sz="3200" b="1" i="1" strike="noStrike" spc="-1">
                <a:solidFill>
                  <a:srgbClr val="000000"/>
                </a:solidFill>
                <a:latin typeface="Calibri"/>
                <a:ea typeface="DejaVu Sans"/>
              </a:rPr>
              <a:t>Prinzipien</a:t>
            </a:r>
            <a:r>
              <a:rPr lang="de-DE" sz="3200" b="0" strike="noStrike" spc="-1">
                <a:solidFill>
                  <a:srgbClr val="000000"/>
                </a:solidFill>
                <a:latin typeface="Calibri"/>
                <a:ea typeface="DejaVu Sans"/>
              </a:rPr>
              <a:t>:</a:t>
            </a:r>
            <a:endParaRPr lang="de-DE" sz="3200" b="0" strike="noStrike" spc="-1">
              <a:latin typeface="Arial"/>
            </a:endParaRPr>
          </a:p>
          <a:p>
            <a:pPr marL="514440" indent="-513720">
              <a:lnSpc>
                <a:spcPct val="100000"/>
              </a:lnSpc>
              <a:buClr>
                <a:srgbClr val="000000"/>
              </a:buClr>
              <a:buFont typeface="Arial"/>
              <a:buAutoNum type="arabicPeriod"/>
            </a:pPr>
            <a:r>
              <a:rPr lang="de-DE" sz="3200" b="0" strike="noStrike" spc="-1">
                <a:solidFill>
                  <a:srgbClr val="000000"/>
                </a:solidFill>
                <a:latin typeface="Calibri"/>
                <a:ea typeface="DejaVu Sans"/>
              </a:rPr>
              <a:t>Daten</a:t>
            </a:r>
            <a:r>
              <a:rPr lang="de-DE" sz="3200" b="0" strike="noStrike" spc="-1">
                <a:solidFill>
                  <a:srgbClr val="FF0000"/>
                </a:solidFill>
                <a:latin typeface="Calibri"/>
                <a:ea typeface="DejaVu Sans"/>
              </a:rPr>
              <a:t>vermeidung</a:t>
            </a:r>
            <a:r>
              <a:rPr lang="de-DE" sz="3200" b="0" strike="noStrike" spc="-1">
                <a:solidFill>
                  <a:srgbClr val="000000"/>
                </a:solidFill>
                <a:latin typeface="Calibri"/>
                <a:ea typeface="DejaVu Sans"/>
              </a:rPr>
              <a:t> und Daten</a:t>
            </a:r>
            <a:r>
              <a:rPr lang="de-DE" sz="3200" b="0" strike="noStrike" spc="-1">
                <a:solidFill>
                  <a:srgbClr val="FF0000"/>
                </a:solidFill>
                <a:latin typeface="Calibri"/>
                <a:ea typeface="DejaVu Sans"/>
              </a:rPr>
              <a:t>sparsamkeit</a:t>
            </a:r>
            <a:r>
              <a:rPr lang="de-DE" sz="3200" b="1" i="1" strike="noStrike" spc="-1">
                <a:solidFill>
                  <a:srgbClr val="FF0000"/>
                </a:solidFill>
                <a:latin typeface="Calibri"/>
                <a:ea typeface="DejaVu Sans"/>
              </a:rPr>
              <a:t>,</a:t>
            </a:r>
            <a:endParaRPr lang="de-DE" sz="3200" b="0" strike="noStrike" spc="-1">
              <a:latin typeface="Arial"/>
            </a:endParaRPr>
          </a:p>
          <a:p>
            <a:pPr marL="514440" indent="-513720">
              <a:lnSpc>
                <a:spcPct val="100000"/>
              </a:lnSpc>
              <a:buClr>
                <a:srgbClr val="000000"/>
              </a:buClr>
              <a:buFont typeface="Arial"/>
              <a:buAutoNum type="arabicPeriod"/>
            </a:pPr>
            <a:r>
              <a:rPr lang="de-DE" sz="3200" b="0" strike="noStrike" spc="-1">
                <a:solidFill>
                  <a:srgbClr val="000000"/>
                </a:solidFill>
                <a:latin typeface="Calibri"/>
                <a:ea typeface="DejaVu Sans"/>
              </a:rPr>
              <a:t>Zweck</a:t>
            </a:r>
            <a:r>
              <a:rPr lang="de-DE" sz="3200" b="0" strike="noStrike" spc="-1">
                <a:solidFill>
                  <a:srgbClr val="FF0000"/>
                </a:solidFill>
                <a:latin typeface="Calibri"/>
                <a:ea typeface="DejaVu Sans"/>
              </a:rPr>
              <a:t>bindung</a:t>
            </a:r>
            <a:r>
              <a:rPr lang="de-DE" sz="3200" b="0" strike="noStrike" spc="-1">
                <a:solidFill>
                  <a:srgbClr val="000000"/>
                </a:solidFill>
                <a:latin typeface="Calibri"/>
                <a:ea typeface="DejaVu Sans"/>
              </a:rPr>
              <a:t> und </a:t>
            </a:r>
            <a:r>
              <a:rPr lang="de-DE" sz="3200" b="0" strike="noStrike" spc="-1">
                <a:solidFill>
                  <a:srgbClr val="FF0000"/>
                </a:solidFill>
                <a:latin typeface="Calibri"/>
                <a:ea typeface="DejaVu Sans"/>
              </a:rPr>
              <a:t>Rechtmäßigkeit</a:t>
            </a:r>
            <a:endParaRPr lang="de-DE" sz="3200" b="0" strike="noStrike" spc="-1">
              <a:latin typeface="Arial"/>
            </a:endParaRPr>
          </a:p>
        </p:txBody>
      </p:sp>
      <p:sp>
        <p:nvSpPr>
          <p:cNvPr id="61" name="Line 2"/>
          <p:cNvSpPr/>
          <p:nvPr/>
        </p:nvSpPr>
        <p:spPr>
          <a:xfrm flipH="1">
            <a:off x="191160" y="767880"/>
            <a:ext cx="8758080" cy="4320"/>
          </a:xfrm>
          <a:prstGeom prst="line">
            <a:avLst/>
          </a:prstGeom>
          <a:ln w="57240">
            <a:solidFill>
              <a:srgbClr val="0C49BD"/>
            </a:solidFill>
            <a:round/>
          </a:ln>
        </p:spPr>
        <p:style>
          <a:lnRef idx="2">
            <a:schemeClr val="accent1"/>
          </a:lnRef>
          <a:fillRef idx="0">
            <a:schemeClr val="accent1"/>
          </a:fillRef>
          <a:effectRef idx="1">
            <a:schemeClr val="accent1"/>
          </a:effectRef>
          <a:fontRef idx="minor"/>
        </p:style>
      </p:sp>
      <p:sp>
        <p:nvSpPr>
          <p:cNvPr id="62" name="CustomShape 3"/>
          <p:cNvSpPr/>
          <p:nvPr/>
        </p:nvSpPr>
        <p:spPr>
          <a:xfrm>
            <a:off x="110880" y="403200"/>
            <a:ext cx="317376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1" strike="noStrike" spc="-1">
                <a:solidFill>
                  <a:srgbClr val="000000"/>
                </a:solidFill>
                <a:latin typeface="Calibri"/>
                <a:ea typeface="DejaVu Sans"/>
              </a:rPr>
              <a:t>Der Verband informiert:</a:t>
            </a:r>
            <a:endParaRPr lang="de-DE" sz="1800" b="0" strike="noStrike" spc="-1">
              <a:latin typeface="Arial"/>
            </a:endParaRPr>
          </a:p>
        </p:txBody>
      </p:sp>
      <p:pic>
        <p:nvPicPr>
          <p:cNvPr id="63" name="Bild 6"/>
          <p:cNvPicPr/>
          <p:nvPr/>
        </p:nvPicPr>
        <p:blipFill>
          <a:blip r:embed="rId2"/>
          <a:stretch/>
        </p:blipFill>
        <p:spPr>
          <a:xfrm>
            <a:off x="7460640" y="211320"/>
            <a:ext cx="1683000" cy="94788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CustomShape 1"/>
          <p:cNvSpPr/>
          <p:nvPr/>
        </p:nvSpPr>
        <p:spPr>
          <a:xfrm>
            <a:off x="511200" y="1616760"/>
            <a:ext cx="8145360" cy="559440"/>
          </a:xfrm>
          <a:prstGeom prst="rect">
            <a:avLst/>
          </a:prstGeom>
          <a:solidFill>
            <a:schemeClr val="accent2">
              <a:lumMod val="20000"/>
              <a:lumOff val="80000"/>
            </a:schemeClr>
          </a:solidFill>
          <a:ln>
            <a:solidFill>
              <a:schemeClr val="tx1"/>
            </a:solidFill>
          </a:ln>
        </p:spPr>
        <p:style>
          <a:lnRef idx="0">
            <a:scrgbClr r="0" g="0" b="0"/>
          </a:lnRef>
          <a:fillRef idx="0">
            <a:scrgbClr r="0" g="0" b="0"/>
          </a:fillRef>
          <a:effectRef idx="0">
            <a:scrgbClr r="0" g="0" b="0"/>
          </a:effectRef>
          <a:fontRef idx="minor"/>
        </p:style>
        <p:txBody>
          <a:bodyPr lIns="90000" tIns="45000" rIns="90000" bIns="45000" anchor="ctr">
            <a:normAutofit lnSpcReduction="10000"/>
          </a:bodyPr>
          <a:lstStyle/>
          <a:p>
            <a:pPr algn="ctr">
              <a:lnSpc>
                <a:spcPct val="100000"/>
              </a:lnSpc>
            </a:pPr>
            <a:r>
              <a:rPr lang="de-DE" sz="3200" b="0" strike="noStrike" spc="-1">
                <a:solidFill>
                  <a:srgbClr val="000000"/>
                </a:solidFill>
                <a:latin typeface="Calibri"/>
                <a:ea typeface="DejaVu Sans"/>
              </a:rPr>
              <a:t>Anonyme Beratung als Königsweg</a:t>
            </a:r>
            <a:endParaRPr lang="de-DE" sz="3200" b="0" strike="noStrike" spc="-1">
              <a:latin typeface="Arial"/>
            </a:endParaRPr>
          </a:p>
        </p:txBody>
      </p:sp>
      <p:sp>
        <p:nvSpPr>
          <p:cNvPr id="195" name="CustomShape 2"/>
          <p:cNvSpPr/>
          <p:nvPr/>
        </p:nvSpPr>
        <p:spPr>
          <a:xfrm>
            <a:off x="511200" y="2509920"/>
            <a:ext cx="8145360" cy="4236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2000" b="1" i="1" strike="noStrike" spc="-1">
                <a:solidFill>
                  <a:srgbClr val="000000"/>
                </a:solidFill>
                <a:latin typeface="Arial"/>
                <a:ea typeface="DejaVu Sans"/>
              </a:rPr>
              <a:t>Anonyme Beratung </a:t>
            </a:r>
            <a:r>
              <a:rPr lang="de-DE" sz="2000" b="0" strike="noStrike" spc="-1">
                <a:solidFill>
                  <a:srgbClr val="000000"/>
                </a:solidFill>
                <a:latin typeface="Arial"/>
                <a:ea typeface="DejaVu Sans"/>
              </a:rPr>
              <a:t>ist der </a:t>
            </a:r>
            <a:r>
              <a:rPr lang="de-DE" sz="2000" b="1" i="1" strike="noStrike" spc="-1">
                <a:solidFill>
                  <a:srgbClr val="000000"/>
                </a:solidFill>
                <a:latin typeface="Arial"/>
                <a:ea typeface="DejaVu Sans"/>
              </a:rPr>
              <a:t>Königsweg</a:t>
            </a:r>
            <a:r>
              <a:rPr lang="de-DE" sz="2000" b="0" strike="noStrike" spc="-1">
                <a:solidFill>
                  <a:srgbClr val="000000"/>
                </a:solidFill>
                <a:latin typeface="Arial"/>
                <a:ea typeface="DejaVu Sans"/>
              </a:rPr>
              <a:t> für psychosoziale Dienstleistungen im Internet.</a:t>
            </a:r>
            <a:endParaRPr lang="de-DE" sz="2000" b="0" strike="noStrike" spc="-1">
              <a:latin typeface="Arial"/>
            </a:endParaRPr>
          </a:p>
          <a:p>
            <a:pPr>
              <a:lnSpc>
                <a:spcPct val="100000"/>
              </a:lnSpc>
            </a:pPr>
            <a:endParaRPr lang="de-DE" sz="2000" b="0" strike="noStrike" spc="-1">
              <a:latin typeface="Arial"/>
            </a:endParaRPr>
          </a:p>
          <a:p>
            <a:pPr>
              <a:lnSpc>
                <a:spcPct val="100000"/>
              </a:lnSpc>
            </a:pPr>
            <a:r>
              <a:rPr lang="de-DE" sz="2000" b="0" strike="noStrike" spc="-1">
                <a:solidFill>
                  <a:srgbClr val="000000"/>
                </a:solidFill>
                <a:latin typeface="Arial"/>
                <a:ea typeface="DejaVu Sans"/>
              </a:rPr>
              <a:t>Anonym bedeutet:</a:t>
            </a:r>
            <a:endParaRPr lang="de-DE" sz="2000" b="0" strike="noStrike" spc="-1">
              <a:latin typeface="Arial"/>
            </a:endParaRPr>
          </a:p>
          <a:p>
            <a:pPr>
              <a:lnSpc>
                <a:spcPct val="100000"/>
              </a:lnSpc>
            </a:pPr>
            <a:r>
              <a:rPr lang="de-DE" sz="2000" b="0" strike="noStrike" spc="-1">
                <a:solidFill>
                  <a:srgbClr val="000000"/>
                </a:solidFill>
                <a:latin typeface="Arial"/>
                <a:ea typeface="DejaVu Sans"/>
              </a:rPr>
              <a:t>Auf die </a:t>
            </a:r>
            <a:r>
              <a:rPr lang="de-DE" sz="2000" b="1" i="1" strike="noStrike" spc="-1">
                <a:solidFill>
                  <a:srgbClr val="FF0000"/>
                </a:solidFill>
                <a:latin typeface="Arial"/>
                <a:ea typeface="DejaVu Sans"/>
              </a:rPr>
              <a:t>systematische</a:t>
            </a:r>
            <a:r>
              <a:rPr lang="de-DE" sz="2000" b="0" strike="noStrike" spc="-1">
                <a:solidFill>
                  <a:srgbClr val="000000"/>
                </a:solidFill>
                <a:latin typeface="Arial"/>
                <a:ea typeface="DejaVu Sans"/>
              </a:rPr>
              <a:t> </a:t>
            </a:r>
            <a:r>
              <a:rPr lang="de-DE" sz="2000" b="1" strike="noStrike" spc="-1">
                <a:solidFill>
                  <a:srgbClr val="000000"/>
                </a:solidFill>
                <a:latin typeface="Arial"/>
                <a:ea typeface="DejaVu Sans"/>
              </a:rPr>
              <a:t>Erhebung, Speicherung und V</a:t>
            </a:r>
            <a:r>
              <a:rPr lang="de-DE" sz="2000" b="0" strike="noStrike" spc="-1">
                <a:solidFill>
                  <a:srgbClr val="000000"/>
                </a:solidFill>
                <a:latin typeface="Arial"/>
                <a:ea typeface="DejaVu Sans"/>
              </a:rPr>
              <a:t>erarbeitung von personenbezogenen Daten wird verzichtet. Diese Bedingung wird gegenüber den Ratsuchenden in deutlicher Weise und in einfacher Sprache ausgewiesen.</a:t>
            </a:r>
            <a:endParaRPr lang="de-DE" sz="2000" b="0" strike="noStrike" spc="-1">
              <a:latin typeface="Arial"/>
            </a:endParaRPr>
          </a:p>
          <a:p>
            <a:pPr>
              <a:lnSpc>
                <a:spcPct val="100000"/>
              </a:lnSpc>
            </a:pPr>
            <a:endParaRPr lang="de-DE" sz="2000" b="0" strike="noStrike" spc="-1">
              <a:latin typeface="Arial"/>
            </a:endParaRPr>
          </a:p>
          <a:p>
            <a:pPr>
              <a:lnSpc>
                <a:spcPct val="100000"/>
              </a:lnSpc>
            </a:pPr>
            <a:r>
              <a:rPr lang="de-DE" sz="2000" b="0" strike="noStrike" spc="-1">
                <a:solidFill>
                  <a:srgbClr val="000000"/>
                </a:solidFill>
                <a:latin typeface="Arial"/>
                <a:ea typeface="DejaVu Sans"/>
              </a:rPr>
              <a:t>Werden im Laufe der Beratung dennoch </a:t>
            </a:r>
            <a:r>
              <a:rPr lang="de-DE" sz="2000" b="1" strike="noStrike" spc="-1">
                <a:solidFill>
                  <a:srgbClr val="000000"/>
                </a:solidFill>
                <a:latin typeface="Arial"/>
                <a:ea typeface="DejaVu Sans"/>
              </a:rPr>
              <a:t>personenbeziehbare Daten </a:t>
            </a:r>
            <a:r>
              <a:rPr lang="de-DE" sz="2000" b="0" strike="noStrike" spc="-1">
                <a:solidFill>
                  <a:srgbClr val="000000"/>
                </a:solidFill>
                <a:latin typeface="Arial"/>
                <a:ea typeface="DejaVu Sans"/>
              </a:rPr>
              <a:t>mitgeteilt (Telefonnummer, Mailadresse im Klartext etc.), müssen diese </a:t>
            </a:r>
            <a:r>
              <a:rPr lang="de-DE" sz="2000" b="1" i="1" strike="noStrike" spc="-1">
                <a:solidFill>
                  <a:srgbClr val="000000"/>
                </a:solidFill>
                <a:latin typeface="Arial"/>
                <a:ea typeface="DejaVu Sans"/>
              </a:rPr>
              <a:t>gelöscht</a:t>
            </a:r>
            <a:r>
              <a:rPr lang="de-DE" sz="2000" b="0" strike="noStrike" spc="-1">
                <a:solidFill>
                  <a:srgbClr val="000000"/>
                </a:solidFill>
                <a:latin typeface="Arial"/>
                <a:ea typeface="DejaVu Sans"/>
              </a:rPr>
              <a:t> oder </a:t>
            </a:r>
            <a:r>
              <a:rPr lang="de-DE" sz="2000" b="1" i="1" strike="noStrike" spc="-1">
                <a:solidFill>
                  <a:srgbClr val="000000"/>
                </a:solidFill>
                <a:latin typeface="Arial"/>
                <a:ea typeface="DejaVu Sans"/>
              </a:rPr>
              <a:t>unkenntlich</a:t>
            </a:r>
            <a:r>
              <a:rPr lang="de-DE" sz="2000" b="0" strike="noStrike" spc="-1">
                <a:solidFill>
                  <a:srgbClr val="000000"/>
                </a:solidFill>
                <a:latin typeface="Arial"/>
                <a:ea typeface="DejaVu Sans"/>
              </a:rPr>
              <a:t> gemacht werden.</a:t>
            </a:r>
            <a:endParaRPr lang="de-DE" sz="2000" b="0" strike="noStrike" spc="-1">
              <a:latin typeface="Arial"/>
            </a:endParaRPr>
          </a:p>
        </p:txBody>
      </p:sp>
      <p:sp>
        <p:nvSpPr>
          <p:cNvPr id="196" name="Line 3"/>
          <p:cNvSpPr/>
          <p:nvPr/>
        </p:nvSpPr>
        <p:spPr>
          <a:xfrm flipH="1">
            <a:off x="191160" y="767880"/>
            <a:ext cx="8758080" cy="4320"/>
          </a:xfrm>
          <a:prstGeom prst="line">
            <a:avLst/>
          </a:prstGeom>
          <a:ln w="57240">
            <a:solidFill>
              <a:srgbClr val="0C49BD"/>
            </a:solidFill>
            <a:round/>
          </a:ln>
        </p:spPr>
        <p:style>
          <a:lnRef idx="2">
            <a:schemeClr val="accent1"/>
          </a:lnRef>
          <a:fillRef idx="0">
            <a:schemeClr val="accent1"/>
          </a:fillRef>
          <a:effectRef idx="1">
            <a:schemeClr val="accent1"/>
          </a:effectRef>
          <a:fontRef idx="minor"/>
        </p:style>
      </p:sp>
      <p:sp>
        <p:nvSpPr>
          <p:cNvPr id="197" name="CustomShape 4"/>
          <p:cNvSpPr/>
          <p:nvPr/>
        </p:nvSpPr>
        <p:spPr>
          <a:xfrm>
            <a:off x="110880" y="403200"/>
            <a:ext cx="317376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1" strike="noStrike" spc="-1">
                <a:solidFill>
                  <a:srgbClr val="000000"/>
                </a:solidFill>
                <a:latin typeface="Calibri"/>
                <a:ea typeface="DejaVu Sans"/>
              </a:rPr>
              <a:t>Der Verband informiert:</a:t>
            </a:r>
            <a:endParaRPr lang="de-DE" sz="1800" b="0" strike="noStrike" spc="-1">
              <a:latin typeface="Arial"/>
            </a:endParaRPr>
          </a:p>
        </p:txBody>
      </p:sp>
      <p:pic>
        <p:nvPicPr>
          <p:cNvPr id="198" name="Bild 7"/>
          <p:cNvPicPr/>
          <p:nvPr/>
        </p:nvPicPr>
        <p:blipFill>
          <a:blip r:embed="rId3"/>
          <a:stretch/>
        </p:blipFill>
        <p:spPr>
          <a:xfrm>
            <a:off x="7460640" y="211320"/>
            <a:ext cx="1683000" cy="94788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CustomShape 1"/>
          <p:cNvSpPr/>
          <p:nvPr/>
        </p:nvSpPr>
        <p:spPr>
          <a:xfrm>
            <a:off x="511200" y="1616760"/>
            <a:ext cx="8145360" cy="559440"/>
          </a:xfrm>
          <a:prstGeom prst="rect">
            <a:avLst/>
          </a:prstGeom>
          <a:solidFill>
            <a:schemeClr val="accent2">
              <a:lumMod val="20000"/>
              <a:lumOff val="80000"/>
            </a:schemeClr>
          </a:solidFill>
          <a:ln>
            <a:solidFill>
              <a:schemeClr val="tx1"/>
            </a:solidFill>
          </a:ln>
        </p:spPr>
        <p:style>
          <a:lnRef idx="0">
            <a:scrgbClr r="0" g="0" b="0"/>
          </a:lnRef>
          <a:fillRef idx="0">
            <a:scrgbClr r="0" g="0" b="0"/>
          </a:fillRef>
          <a:effectRef idx="0">
            <a:scrgbClr r="0" g="0" b="0"/>
          </a:effectRef>
          <a:fontRef idx="minor"/>
        </p:style>
        <p:txBody>
          <a:bodyPr lIns="90000" tIns="45000" rIns="90000" bIns="45000" anchor="ctr">
            <a:normAutofit lnSpcReduction="10000"/>
          </a:bodyPr>
          <a:lstStyle/>
          <a:p>
            <a:pPr algn="ctr">
              <a:lnSpc>
                <a:spcPct val="100000"/>
              </a:lnSpc>
            </a:pPr>
            <a:r>
              <a:rPr lang="de-DE" sz="3200" b="0" strike="noStrike" spc="-1">
                <a:solidFill>
                  <a:srgbClr val="000000"/>
                </a:solidFill>
                <a:latin typeface="Calibri"/>
                <a:ea typeface="DejaVu Sans"/>
              </a:rPr>
              <a:t>Anonyme Beratung als Königsweg</a:t>
            </a:r>
            <a:endParaRPr lang="de-DE" sz="3200" b="0" strike="noStrike" spc="-1">
              <a:latin typeface="Arial"/>
            </a:endParaRPr>
          </a:p>
        </p:txBody>
      </p:sp>
      <p:sp>
        <p:nvSpPr>
          <p:cNvPr id="200" name="CustomShape 2"/>
          <p:cNvSpPr/>
          <p:nvPr/>
        </p:nvSpPr>
        <p:spPr>
          <a:xfrm>
            <a:off x="511200" y="2509920"/>
            <a:ext cx="8145360" cy="4236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2000" b="0" strike="noStrike" spc="-1">
                <a:solidFill>
                  <a:srgbClr val="000000"/>
                </a:solidFill>
                <a:latin typeface="Arial"/>
                <a:ea typeface="DejaVu Sans"/>
              </a:rPr>
              <a:t>Kommunizieren die Klienten anonym (und wird auch die IP anonymisiert), </a:t>
            </a:r>
            <a:r>
              <a:rPr lang="de-DE" sz="2000" b="1" i="1" strike="noStrike" spc="-1">
                <a:solidFill>
                  <a:srgbClr val="000000"/>
                </a:solidFill>
                <a:latin typeface="Arial"/>
                <a:ea typeface="DejaVu Sans"/>
              </a:rPr>
              <a:t>relativieren</a:t>
            </a:r>
            <a:r>
              <a:rPr lang="de-DE" sz="2000" b="0" strike="noStrike" spc="-1">
                <a:solidFill>
                  <a:srgbClr val="000000"/>
                </a:solidFill>
                <a:latin typeface="Arial"/>
                <a:ea typeface="DejaVu Sans"/>
              </a:rPr>
              <a:t> sich auch die einschlägigen Meldepflichten nach </a:t>
            </a:r>
            <a:r>
              <a:rPr lang="de-DE" sz="2000" b="1" strike="noStrike" spc="-1">
                <a:solidFill>
                  <a:srgbClr val="000000"/>
                </a:solidFill>
                <a:latin typeface="Arial"/>
                <a:ea typeface="DejaVu Sans"/>
              </a:rPr>
              <a:t>StGB</a:t>
            </a:r>
            <a:r>
              <a:rPr lang="de-DE" sz="2000" b="0" strike="noStrike" spc="-1">
                <a:solidFill>
                  <a:srgbClr val="000000"/>
                </a:solidFill>
                <a:latin typeface="Arial"/>
                <a:ea typeface="DejaVu Sans"/>
              </a:rPr>
              <a:t>!</a:t>
            </a:r>
            <a:endParaRPr lang="de-DE" sz="2000" b="0" strike="noStrike" spc="-1">
              <a:latin typeface="Arial"/>
            </a:endParaRPr>
          </a:p>
          <a:p>
            <a:pPr>
              <a:lnSpc>
                <a:spcPct val="100000"/>
              </a:lnSpc>
            </a:pPr>
            <a:endParaRPr lang="de-DE" sz="2000" b="0" strike="noStrike" spc="-1">
              <a:latin typeface="Arial"/>
            </a:endParaRPr>
          </a:p>
          <a:p>
            <a:pPr>
              <a:lnSpc>
                <a:spcPct val="100000"/>
              </a:lnSpc>
            </a:pPr>
            <a:r>
              <a:rPr lang="de-DE" sz="2000" b="0" strike="noStrike" spc="-1">
                <a:solidFill>
                  <a:srgbClr val="000000"/>
                </a:solidFill>
                <a:latin typeface="Arial"/>
                <a:ea typeface="DejaVu Sans"/>
              </a:rPr>
              <a:t>Bei anonymer Kommunikation (z.B. durch Einsatz von Nicknamen) und gleichzeitiger Einhaltung der datenschutzrechtlichen Normen wird der Bezug zur Realidentität der beratenen Person </a:t>
            </a:r>
            <a:r>
              <a:rPr lang="de-DE" sz="2000" b="1" i="1" strike="noStrike" spc="-1">
                <a:solidFill>
                  <a:srgbClr val="000000"/>
                </a:solidFill>
                <a:latin typeface="Arial"/>
                <a:ea typeface="DejaVu Sans"/>
              </a:rPr>
              <a:t>verschleiert</a:t>
            </a:r>
            <a:r>
              <a:rPr lang="de-DE" sz="2000" b="0" strike="noStrike" spc="-1">
                <a:solidFill>
                  <a:srgbClr val="000000"/>
                </a:solidFill>
                <a:latin typeface="Arial"/>
                <a:ea typeface="DejaVu Sans"/>
              </a:rPr>
              <a:t>, das mitgeteilte Privatgeheimnis wird maximal geschützt.</a:t>
            </a:r>
            <a:endParaRPr lang="de-DE" sz="2000" b="0" strike="noStrike" spc="-1">
              <a:latin typeface="Arial"/>
            </a:endParaRPr>
          </a:p>
        </p:txBody>
      </p:sp>
      <p:sp>
        <p:nvSpPr>
          <p:cNvPr id="201" name="Line 3"/>
          <p:cNvSpPr/>
          <p:nvPr/>
        </p:nvSpPr>
        <p:spPr>
          <a:xfrm flipH="1">
            <a:off x="191160" y="767880"/>
            <a:ext cx="8758080" cy="4320"/>
          </a:xfrm>
          <a:prstGeom prst="line">
            <a:avLst/>
          </a:prstGeom>
          <a:ln w="57240">
            <a:solidFill>
              <a:srgbClr val="0C49BD"/>
            </a:solidFill>
            <a:round/>
          </a:ln>
        </p:spPr>
        <p:style>
          <a:lnRef idx="2">
            <a:schemeClr val="accent1"/>
          </a:lnRef>
          <a:fillRef idx="0">
            <a:schemeClr val="accent1"/>
          </a:fillRef>
          <a:effectRef idx="1">
            <a:schemeClr val="accent1"/>
          </a:effectRef>
          <a:fontRef idx="minor"/>
        </p:style>
      </p:sp>
      <p:sp>
        <p:nvSpPr>
          <p:cNvPr id="202" name="CustomShape 4"/>
          <p:cNvSpPr/>
          <p:nvPr/>
        </p:nvSpPr>
        <p:spPr>
          <a:xfrm>
            <a:off x="110880" y="403200"/>
            <a:ext cx="317376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1" strike="noStrike" spc="-1">
                <a:solidFill>
                  <a:srgbClr val="000000"/>
                </a:solidFill>
                <a:latin typeface="Calibri"/>
                <a:ea typeface="DejaVu Sans"/>
              </a:rPr>
              <a:t>Der Verband informiert:</a:t>
            </a:r>
            <a:endParaRPr lang="de-DE" sz="1800" b="0" strike="noStrike" spc="-1">
              <a:latin typeface="Arial"/>
            </a:endParaRPr>
          </a:p>
        </p:txBody>
      </p:sp>
      <p:pic>
        <p:nvPicPr>
          <p:cNvPr id="203" name="Bild 7"/>
          <p:cNvPicPr/>
          <p:nvPr/>
        </p:nvPicPr>
        <p:blipFill>
          <a:blip r:embed="rId3"/>
          <a:stretch/>
        </p:blipFill>
        <p:spPr>
          <a:xfrm>
            <a:off x="7460640" y="211320"/>
            <a:ext cx="1683000" cy="94788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CustomShape 1"/>
          <p:cNvSpPr/>
          <p:nvPr/>
        </p:nvSpPr>
        <p:spPr>
          <a:xfrm>
            <a:off x="511200" y="1616760"/>
            <a:ext cx="8145360" cy="559440"/>
          </a:xfrm>
          <a:prstGeom prst="rect">
            <a:avLst/>
          </a:prstGeom>
          <a:solidFill>
            <a:schemeClr val="accent2">
              <a:lumMod val="20000"/>
              <a:lumOff val="80000"/>
            </a:schemeClr>
          </a:solidFill>
          <a:ln>
            <a:solidFill>
              <a:schemeClr val="tx1"/>
            </a:solidFill>
          </a:ln>
        </p:spPr>
        <p:style>
          <a:lnRef idx="0">
            <a:scrgbClr r="0" g="0" b="0"/>
          </a:lnRef>
          <a:fillRef idx="0">
            <a:scrgbClr r="0" g="0" b="0"/>
          </a:fillRef>
          <a:effectRef idx="0">
            <a:scrgbClr r="0" g="0" b="0"/>
          </a:effectRef>
          <a:fontRef idx="minor"/>
        </p:style>
        <p:txBody>
          <a:bodyPr lIns="90000" tIns="45000" rIns="90000" bIns="45000" anchor="ctr">
            <a:normAutofit lnSpcReduction="10000"/>
          </a:bodyPr>
          <a:lstStyle/>
          <a:p>
            <a:pPr algn="ctr">
              <a:lnSpc>
                <a:spcPct val="100000"/>
              </a:lnSpc>
            </a:pPr>
            <a:r>
              <a:rPr lang="de-DE" sz="3200" b="0" strike="noStrike" spc="-1">
                <a:solidFill>
                  <a:srgbClr val="000000"/>
                </a:solidFill>
                <a:latin typeface="Calibri"/>
                <a:ea typeface="DejaVu Sans"/>
              </a:rPr>
              <a:t>Anforderungen</a:t>
            </a:r>
            <a:endParaRPr lang="de-DE" sz="3200" b="0" strike="noStrike" spc="-1">
              <a:latin typeface="Arial"/>
            </a:endParaRPr>
          </a:p>
        </p:txBody>
      </p:sp>
      <p:sp>
        <p:nvSpPr>
          <p:cNvPr id="205" name="CustomShape 2"/>
          <p:cNvSpPr/>
          <p:nvPr/>
        </p:nvSpPr>
        <p:spPr>
          <a:xfrm>
            <a:off x="511200" y="2509920"/>
            <a:ext cx="8145360" cy="4236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100000"/>
              </a:lnSpc>
              <a:buClr>
                <a:srgbClr val="000000"/>
              </a:buClr>
              <a:buFont typeface="Wingdings" charset="2"/>
              <a:buChar char=""/>
            </a:pPr>
            <a:r>
              <a:rPr lang="de-DE" sz="2300" b="0" strike="noStrike" spc="-1">
                <a:solidFill>
                  <a:srgbClr val="000000"/>
                </a:solidFill>
                <a:latin typeface="Arial"/>
                <a:ea typeface="DejaVu Sans"/>
              </a:rPr>
              <a:t>Keine Website ohne Verschlüsselung (https).</a:t>
            </a:r>
            <a:endParaRPr lang="de-DE" sz="2300" b="0" strike="noStrike" spc="-1">
              <a:latin typeface="Arial"/>
            </a:endParaRPr>
          </a:p>
          <a:p>
            <a:pPr marL="343080" indent="-342360">
              <a:lnSpc>
                <a:spcPct val="100000"/>
              </a:lnSpc>
              <a:buClr>
                <a:srgbClr val="000000"/>
              </a:buClr>
              <a:buFont typeface="Wingdings" charset="2"/>
              <a:buChar char=""/>
            </a:pPr>
            <a:r>
              <a:rPr lang="de-DE" sz="2300" b="0" strike="noStrike" spc="-1">
                <a:solidFill>
                  <a:srgbClr val="000000"/>
                </a:solidFill>
                <a:latin typeface="Arial"/>
                <a:ea typeface="DejaVu Sans"/>
              </a:rPr>
              <a:t>Keine Kontaktaufnahme mit den Klienten außerhalb der gesicherten (https-webbasierten) Kommunikationswege.</a:t>
            </a:r>
            <a:endParaRPr lang="de-DE" sz="2300" b="0" strike="noStrike" spc="-1">
              <a:latin typeface="Arial"/>
            </a:endParaRPr>
          </a:p>
          <a:p>
            <a:pPr marL="343080" indent="-342360">
              <a:lnSpc>
                <a:spcPct val="100000"/>
              </a:lnSpc>
              <a:buClr>
                <a:srgbClr val="000000"/>
              </a:buClr>
              <a:buFont typeface="Wingdings" charset="2"/>
              <a:buChar char=""/>
            </a:pPr>
            <a:r>
              <a:rPr lang="de-DE" sz="2300" b="0" strike="noStrike" spc="-1">
                <a:solidFill>
                  <a:srgbClr val="000000"/>
                </a:solidFill>
                <a:latin typeface="Arial"/>
                <a:ea typeface="DejaVu Sans"/>
              </a:rPr>
              <a:t>Datenschutzhinweise sind verpflichtend (und vom Impressum getrennt vorzuhalten).</a:t>
            </a:r>
            <a:endParaRPr lang="de-DE" sz="2300" b="0" strike="noStrike" spc="-1">
              <a:latin typeface="Arial"/>
            </a:endParaRPr>
          </a:p>
          <a:p>
            <a:pPr marL="343080" indent="-342360">
              <a:lnSpc>
                <a:spcPct val="100000"/>
              </a:lnSpc>
              <a:buClr>
                <a:srgbClr val="000000"/>
              </a:buClr>
              <a:buFont typeface="Wingdings" charset="2"/>
              <a:buChar char=""/>
            </a:pPr>
            <a:r>
              <a:rPr lang="de-DE" sz="2300" b="0" strike="noStrike" spc="-1">
                <a:solidFill>
                  <a:srgbClr val="000000"/>
                </a:solidFill>
                <a:latin typeface="Arial"/>
                <a:ea typeface="DejaVu Sans"/>
              </a:rPr>
              <a:t>Logische (wenn zumutbar physikalische) Trennung der Interpräsenz und des Online-Beratungsangebots.</a:t>
            </a:r>
            <a:endParaRPr lang="de-DE" sz="2300" b="0" strike="noStrike" spc="-1">
              <a:latin typeface="Arial"/>
            </a:endParaRPr>
          </a:p>
          <a:p>
            <a:pPr>
              <a:lnSpc>
                <a:spcPct val="100000"/>
              </a:lnSpc>
            </a:pPr>
            <a:endParaRPr lang="de-DE" sz="2300" b="0" strike="noStrike" spc="-1">
              <a:latin typeface="Arial"/>
            </a:endParaRPr>
          </a:p>
          <a:p>
            <a:pPr>
              <a:lnSpc>
                <a:spcPct val="100000"/>
              </a:lnSpc>
            </a:pPr>
            <a:r>
              <a:rPr lang="de-DE" sz="2300" b="1" i="1" strike="noStrike" spc="-1">
                <a:solidFill>
                  <a:srgbClr val="000000"/>
                </a:solidFill>
                <a:latin typeface="Arial"/>
                <a:ea typeface="DejaVu Sans"/>
              </a:rPr>
              <a:t>Es ist Aufgabe der Fachverbände, ihre Mitglieder auf die Einhaltung dieser Eckpunkte zu verpflichten!</a:t>
            </a:r>
            <a:endParaRPr lang="de-DE" sz="2300" b="0" strike="noStrike" spc="-1">
              <a:latin typeface="Arial"/>
            </a:endParaRPr>
          </a:p>
          <a:p>
            <a:pPr>
              <a:lnSpc>
                <a:spcPct val="100000"/>
              </a:lnSpc>
            </a:pPr>
            <a:endParaRPr lang="de-DE" sz="2300" b="0" strike="noStrike" spc="-1">
              <a:latin typeface="Arial"/>
            </a:endParaRPr>
          </a:p>
        </p:txBody>
      </p:sp>
      <p:sp>
        <p:nvSpPr>
          <p:cNvPr id="206" name="Line 3"/>
          <p:cNvSpPr/>
          <p:nvPr/>
        </p:nvSpPr>
        <p:spPr>
          <a:xfrm flipH="1">
            <a:off x="191160" y="767880"/>
            <a:ext cx="8758080" cy="4320"/>
          </a:xfrm>
          <a:prstGeom prst="line">
            <a:avLst/>
          </a:prstGeom>
          <a:ln w="57240">
            <a:solidFill>
              <a:srgbClr val="0C49BD"/>
            </a:solidFill>
            <a:round/>
          </a:ln>
        </p:spPr>
        <p:style>
          <a:lnRef idx="2">
            <a:schemeClr val="accent1"/>
          </a:lnRef>
          <a:fillRef idx="0">
            <a:schemeClr val="accent1"/>
          </a:fillRef>
          <a:effectRef idx="1">
            <a:schemeClr val="accent1"/>
          </a:effectRef>
          <a:fontRef idx="minor"/>
        </p:style>
      </p:sp>
      <p:sp>
        <p:nvSpPr>
          <p:cNvPr id="207" name="CustomShape 4"/>
          <p:cNvSpPr/>
          <p:nvPr/>
        </p:nvSpPr>
        <p:spPr>
          <a:xfrm>
            <a:off x="110880" y="403200"/>
            <a:ext cx="317376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1" strike="noStrike" spc="-1">
                <a:solidFill>
                  <a:srgbClr val="000000"/>
                </a:solidFill>
                <a:latin typeface="Calibri"/>
                <a:ea typeface="DejaVu Sans"/>
              </a:rPr>
              <a:t>Der Verband informiert:</a:t>
            </a:r>
            <a:endParaRPr lang="de-DE" sz="1800" b="0" strike="noStrike" spc="-1">
              <a:latin typeface="Arial"/>
            </a:endParaRPr>
          </a:p>
        </p:txBody>
      </p:sp>
      <p:pic>
        <p:nvPicPr>
          <p:cNvPr id="208" name="Bild 7"/>
          <p:cNvPicPr/>
          <p:nvPr/>
        </p:nvPicPr>
        <p:blipFill>
          <a:blip r:embed="rId3"/>
          <a:stretch/>
        </p:blipFill>
        <p:spPr>
          <a:xfrm>
            <a:off x="7460640" y="211320"/>
            <a:ext cx="1683000" cy="94788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CustomShape 1"/>
          <p:cNvSpPr/>
          <p:nvPr/>
        </p:nvSpPr>
        <p:spPr>
          <a:xfrm>
            <a:off x="511200" y="1616760"/>
            <a:ext cx="8145360" cy="559440"/>
          </a:xfrm>
          <a:prstGeom prst="rect">
            <a:avLst/>
          </a:prstGeom>
          <a:solidFill>
            <a:schemeClr val="accent2">
              <a:lumMod val="20000"/>
              <a:lumOff val="80000"/>
            </a:schemeClr>
          </a:solidFill>
          <a:ln>
            <a:solidFill>
              <a:schemeClr val="tx1"/>
            </a:solidFill>
          </a:ln>
        </p:spPr>
        <p:style>
          <a:lnRef idx="0">
            <a:scrgbClr r="0" g="0" b="0"/>
          </a:lnRef>
          <a:fillRef idx="0">
            <a:scrgbClr r="0" g="0" b="0"/>
          </a:fillRef>
          <a:effectRef idx="0">
            <a:scrgbClr r="0" g="0" b="0"/>
          </a:effectRef>
          <a:fontRef idx="minor"/>
        </p:style>
        <p:txBody>
          <a:bodyPr lIns="90000" tIns="45000" rIns="90000" bIns="45000" anchor="ctr">
            <a:normAutofit lnSpcReduction="10000"/>
          </a:bodyPr>
          <a:lstStyle/>
          <a:p>
            <a:pPr algn="ctr">
              <a:lnSpc>
                <a:spcPct val="100000"/>
              </a:lnSpc>
            </a:pPr>
            <a:r>
              <a:rPr lang="de-DE" sz="3200" b="0" strike="noStrike" spc="-1">
                <a:solidFill>
                  <a:srgbClr val="000000"/>
                </a:solidFill>
                <a:latin typeface="Calibri"/>
                <a:ea typeface="DejaVu Sans"/>
              </a:rPr>
              <a:t>Datenschutz als Verhaltenskodex</a:t>
            </a:r>
            <a:endParaRPr lang="de-DE" sz="3200" b="0" strike="noStrike" spc="-1">
              <a:latin typeface="Arial"/>
            </a:endParaRPr>
          </a:p>
        </p:txBody>
      </p:sp>
      <p:sp>
        <p:nvSpPr>
          <p:cNvPr id="210" name="CustomShape 2"/>
          <p:cNvSpPr/>
          <p:nvPr/>
        </p:nvSpPr>
        <p:spPr>
          <a:xfrm>
            <a:off x="511200" y="2509920"/>
            <a:ext cx="8145360" cy="4236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2400" b="0" strike="noStrike" spc="-1">
                <a:solidFill>
                  <a:srgbClr val="000000"/>
                </a:solidFill>
                <a:latin typeface="Arial"/>
                <a:ea typeface="DejaVu Sans"/>
              </a:rPr>
              <a:t>Der </a:t>
            </a:r>
            <a:r>
              <a:rPr lang="de-DE" sz="2400" b="1" i="1" strike="noStrike" spc="-1">
                <a:solidFill>
                  <a:srgbClr val="000000"/>
                </a:solidFill>
                <a:latin typeface="Arial"/>
                <a:ea typeface="DejaVu Sans"/>
              </a:rPr>
              <a:t>Schutz persönlicher Daten </a:t>
            </a:r>
            <a:r>
              <a:rPr lang="de-DE" sz="2400" b="0" strike="noStrike" spc="-1">
                <a:solidFill>
                  <a:srgbClr val="000000"/>
                </a:solidFill>
                <a:latin typeface="Arial"/>
                <a:ea typeface="DejaVu Sans"/>
              </a:rPr>
              <a:t>ist nicht alleine (berufs-)rechtlichen Verpflichtungen geschuldet, sondern entspricht einer </a:t>
            </a:r>
            <a:r>
              <a:rPr lang="de-DE" sz="2400" b="1" i="1" strike="noStrike" spc="-1">
                <a:solidFill>
                  <a:srgbClr val="000000"/>
                </a:solidFill>
                <a:latin typeface="Arial"/>
                <a:ea typeface="DejaVu Sans"/>
              </a:rPr>
              <a:t>fachlich-ethischen Haltung („Verhaltenskodex“)</a:t>
            </a:r>
            <a:r>
              <a:rPr lang="de-DE" sz="2400" b="0" strike="noStrike" spc="-1">
                <a:solidFill>
                  <a:srgbClr val="000000"/>
                </a:solidFill>
                <a:latin typeface="Arial"/>
                <a:ea typeface="DejaVu Sans"/>
              </a:rPr>
              <a:t>, deren Leitlinie der maximale </a:t>
            </a:r>
            <a:r>
              <a:rPr lang="de-DE" sz="2400" b="1" i="1" strike="noStrike" spc="-1">
                <a:solidFill>
                  <a:srgbClr val="000000"/>
                </a:solidFill>
                <a:latin typeface="Arial"/>
                <a:ea typeface="DejaVu Sans"/>
              </a:rPr>
              <a:t>Schutz der Vertraulichkeit der Beratung</a:t>
            </a:r>
            <a:r>
              <a:rPr lang="de-DE" sz="2400" b="0" strike="noStrike" spc="-1">
                <a:solidFill>
                  <a:srgbClr val="000000"/>
                </a:solidFill>
                <a:latin typeface="Arial"/>
                <a:ea typeface="DejaVu Sans"/>
              </a:rPr>
              <a:t> ist.</a:t>
            </a:r>
            <a:endParaRPr lang="de-DE" sz="2400" b="0" strike="noStrike" spc="-1">
              <a:latin typeface="Arial"/>
            </a:endParaRPr>
          </a:p>
          <a:p>
            <a:pPr>
              <a:lnSpc>
                <a:spcPct val="100000"/>
              </a:lnSpc>
            </a:pPr>
            <a:endParaRPr lang="de-DE" sz="2400" b="0" strike="noStrike" spc="-1">
              <a:latin typeface="Arial"/>
            </a:endParaRPr>
          </a:p>
          <a:p>
            <a:pPr>
              <a:lnSpc>
                <a:spcPct val="100000"/>
              </a:lnSpc>
            </a:pPr>
            <a:r>
              <a:rPr lang="de-DE" sz="2400" b="0" strike="noStrike" spc="-1">
                <a:solidFill>
                  <a:srgbClr val="000000"/>
                </a:solidFill>
                <a:latin typeface="Arial"/>
                <a:ea typeface="DejaVu Sans"/>
              </a:rPr>
              <a:t>Ratsuchende müssen sich darauf </a:t>
            </a:r>
            <a:r>
              <a:rPr lang="de-DE" sz="2400" b="1" i="1" strike="noStrike" spc="-1">
                <a:solidFill>
                  <a:srgbClr val="000000"/>
                </a:solidFill>
                <a:latin typeface="Arial"/>
                <a:ea typeface="DejaVu Sans"/>
              </a:rPr>
              <a:t>verlassen</a:t>
            </a:r>
            <a:r>
              <a:rPr lang="de-DE" sz="2400" b="0" strike="noStrike" spc="-1">
                <a:solidFill>
                  <a:srgbClr val="000000"/>
                </a:solidFill>
                <a:latin typeface="Arial"/>
                <a:ea typeface="DejaVu Sans"/>
              </a:rPr>
              <a:t> können, dass die vertexteten Schutzmaßnahmen durch technisch-organisatorische Maßnahmen flankiert werden, um einen </a:t>
            </a:r>
            <a:r>
              <a:rPr lang="de-DE" sz="2400" b="1" i="1" strike="noStrike" spc="-1">
                <a:solidFill>
                  <a:srgbClr val="000000"/>
                </a:solidFill>
                <a:latin typeface="Arial"/>
                <a:ea typeface="DejaVu Sans"/>
              </a:rPr>
              <a:t>maximalen Schutz ihrer persönlichen Daten</a:t>
            </a:r>
            <a:r>
              <a:rPr lang="de-DE" sz="2400" b="0" strike="noStrike" spc="-1">
                <a:solidFill>
                  <a:srgbClr val="000000"/>
                </a:solidFill>
                <a:latin typeface="Arial"/>
                <a:ea typeface="DejaVu Sans"/>
              </a:rPr>
              <a:t> zu gewährleisten.</a:t>
            </a:r>
            <a:endParaRPr lang="de-DE" sz="2400" b="0" strike="noStrike" spc="-1">
              <a:latin typeface="Arial"/>
            </a:endParaRPr>
          </a:p>
          <a:p>
            <a:pPr>
              <a:lnSpc>
                <a:spcPct val="100000"/>
              </a:lnSpc>
            </a:pPr>
            <a:endParaRPr lang="de-DE" sz="2400" b="0" strike="noStrike" spc="-1">
              <a:latin typeface="Arial"/>
            </a:endParaRPr>
          </a:p>
          <a:p>
            <a:pPr>
              <a:lnSpc>
                <a:spcPct val="100000"/>
              </a:lnSpc>
            </a:pPr>
            <a:endParaRPr lang="de-DE" sz="2400" b="0" strike="noStrike" spc="-1">
              <a:latin typeface="Arial"/>
            </a:endParaRPr>
          </a:p>
        </p:txBody>
      </p:sp>
      <p:sp>
        <p:nvSpPr>
          <p:cNvPr id="211" name="Line 3"/>
          <p:cNvSpPr/>
          <p:nvPr/>
        </p:nvSpPr>
        <p:spPr>
          <a:xfrm flipH="1">
            <a:off x="191160" y="767880"/>
            <a:ext cx="8758080" cy="4320"/>
          </a:xfrm>
          <a:prstGeom prst="line">
            <a:avLst/>
          </a:prstGeom>
          <a:ln w="57240">
            <a:solidFill>
              <a:srgbClr val="0C49BD"/>
            </a:solidFill>
            <a:round/>
          </a:ln>
        </p:spPr>
        <p:style>
          <a:lnRef idx="2">
            <a:schemeClr val="accent1"/>
          </a:lnRef>
          <a:fillRef idx="0">
            <a:schemeClr val="accent1"/>
          </a:fillRef>
          <a:effectRef idx="1">
            <a:schemeClr val="accent1"/>
          </a:effectRef>
          <a:fontRef idx="minor"/>
        </p:style>
      </p:sp>
      <p:sp>
        <p:nvSpPr>
          <p:cNvPr id="212" name="CustomShape 4"/>
          <p:cNvSpPr/>
          <p:nvPr/>
        </p:nvSpPr>
        <p:spPr>
          <a:xfrm>
            <a:off x="110880" y="403200"/>
            <a:ext cx="317376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1" strike="noStrike" spc="-1">
                <a:solidFill>
                  <a:srgbClr val="000000"/>
                </a:solidFill>
                <a:latin typeface="Calibri"/>
                <a:ea typeface="DejaVu Sans"/>
              </a:rPr>
              <a:t>Der Verband informiert:</a:t>
            </a:r>
            <a:endParaRPr lang="de-DE" sz="1800" b="0" strike="noStrike" spc="-1">
              <a:latin typeface="Arial"/>
            </a:endParaRPr>
          </a:p>
        </p:txBody>
      </p:sp>
      <p:pic>
        <p:nvPicPr>
          <p:cNvPr id="213" name="Bild 7"/>
          <p:cNvPicPr/>
          <p:nvPr/>
        </p:nvPicPr>
        <p:blipFill>
          <a:blip r:embed="rId3"/>
          <a:stretch/>
        </p:blipFill>
        <p:spPr>
          <a:xfrm>
            <a:off x="7460640" y="211320"/>
            <a:ext cx="1683000" cy="94788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p:nvPr/>
        </p:nvSpPr>
        <p:spPr>
          <a:xfrm>
            <a:off x="511200" y="1616760"/>
            <a:ext cx="8145360" cy="559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lnSpcReduction="10000"/>
          </a:bodyPr>
          <a:lstStyle/>
          <a:p>
            <a:pPr algn="ctr">
              <a:lnSpc>
                <a:spcPct val="100000"/>
              </a:lnSpc>
            </a:pPr>
            <a:r>
              <a:rPr lang="de-DE" sz="3200" b="0" strike="noStrike" spc="-1">
                <a:solidFill>
                  <a:srgbClr val="000000"/>
                </a:solidFill>
                <a:latin typeface="Calibri"/>
                <a:ea typeface="DejaVu Sans"/>
              </a:rPr>
              <a:t>Grundlagen Datenverarbeitung (Art 5 DSGVO)</a:t>
            </a:r>
            <a:endParaRPr lang="de-DE" sz="3200" b="0" strike="noStrike" spc="-1">
              <a:latin typeface="Arial"/>
            </a:endParaRPr>
          </a:p>
        </p:txBody>
      </p:sp>
      <p:graphicFrame>
        <p:nvGraphicFramePr>
          <p:cNvPr id="65" name="Table 2"/>
          <p:cNvGraphicFramePr/>
          <p:nvPr/>
        </p:nvGraphicFramePr>
        <p:xfrm>
          <a:off x="511200" y="2428920"/>
          <a:ext cx="8146080" cy="3566160"/>
        </p:xfrm>
        <a:graphic>
          <a:graphicData uri="http://schemas.openxmlformats.org/drawingml/2006/table">
            <a:tbl>
              <a:tblPr/>
              <a:tblGrid>
                <a:gridCol w="4073040"/>
                <a:gridCol w="4073040"/>
              </a:tblGrid>
              <a:tr h="347760">
                <a:tc>
                  <a:txBody>
                    <a:bodyPr/>
                    <a:lstStyle/>
                    <a:p>
                      <a:pPr>
                        <a:lnSpc>
                          <a:spcPct val="100000"/>
                        </a:lnSpc>
                      </a:pPr>
                      <a:r>
                        <a:rPr lang="de-DE" sz="1800" b="1" strike="noStrike" spc="-1">
                          <a:solidFill>
                            <a:srgbClr val="FFFFFF"/>
                          </a:solidFill>
                          <a:latin typeface="Arial"/>
                        </a:rPr>
                        <a:t>Rechte der Betroffenen =&gt;</a:t>
                      </a:r>
                      <a:endParaRPr lang="de-DE"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c>
                  <a:txBody>
                    <a:bodyPr/>
                    <a:lstStyle/>
                    <a:p>
                      <a:pPr>
                        <a:lnSpc>
                          <a:spcPct val="100000"/>
                        </a:lnSpc>
                      </a:pPr>
                      <a:r>
                        <a:rPr lang="de-DE" sz="1800" b="1" strike="noStrike" spc="-1">
                          <a:solidFill>
                            <a:srgbClr val="FFFFFF"/>
                          </a:solidFill>
                          <a:latin typeface="Arial"/>
                        </a:rPr>
                        <a:t>Pflichten der Anbieter</a:t>
                      </a:r>
                      <a:endParaRPr lang="de-DE"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4F81BD"/>
                    </a:solidFill>
                  </a:tcPr>
                </a:tc>
              </a:tr>
              <a:tr h="347760">
                <a:tc>
                  <a:txBody>
                    <a:bodyPr/>
                    <a:lstStyle/>
                    <a:p>
                      <a:pPr>
                        <a:lnSpc>
                          <a:spcPct val="100000"/>
                        </a:lnSpc>
                      </a:pPr>
                      <a:r>
                        <a:rPr lang="de-DE" sz="1800" b="0" strike="noStrike" spc="-1">
                          <a:solidFill>
                            <a:srgbClr val="000000"/>
                          </a:solidFill>
                          <a:latin typeface="Arial"/>
                        </a:rPr>
                        <a:t>Transparenz (Art. 12)</a:t>
                      </a:r>
                      <a:endParaRPr lang="de-DE" sz="1800" b="0" strike="noStrike" spc="-1">
                        <a:latin typeface="Arial"/>
                      </a:endParaRPr>
                    </a:p>
                  </a:txBody>
                  <a:tcPr>
                    <a:lnL w="12240">
                      <a:solidFill>
                        <a:srgbClr val="FFFFFF"/>
                      </a:solidFill>
                    </a:lnL>
                    <a:lnR w="12240">
                      <a:solidFill>
                        <a:srgbClr val="FFFFFF"/>
                      </a:solidFill>
                    </a:lnR>
                    <a:lnT w="38160">
                      <a:solidFill>
                        <a:srgbClr val="FFFFFF"/>
                      </a:solidFill>
                    </a:lnT>
                    <a:lnB w="12240">
                      <a:solidFill>
                        <a:srgbClr val="FFFFFF"/>
                      </a:solidFill>
                    </a:lnB>
                    <a:solidFill>
                      <a:srgbClr val="D0D8E7"/>
                    </a:solidFill>
                  </a:tcPr>
                </a:tc>
                <a:tc>
                  <a:txBody>
                    <a:bodyPr/>
                    <a:lstStyle/>
                    <a:p>
                      <a:pPr>
                        <a:lnSpc>
                          <a:spcPct val="100000"/>
                        </a:lnSpc>
                      </a:pPr>
                      <a:r>
                        <a:rPr lang="de-DE" sz="1800" b="0" strike="noStrike" spc="-1">
                          <a:solidFill>
                            <a:srgbClr val="000000"/>
                          </a:solidFill>
                          <a:latin typeface="Arial"/>
                        </a:rPr>
                        <a:t>Umfassende Auskunft</a:t>
                      </a:r>
                      <a:endParaRPr lang="de-DE" sz="1800" b="0" strike="noStrike" spc="-1">
                        <a:latin typeface="Arial"/>
                      </a:endParaRPr>
                    </a:p>
                  </a:txBody>
                  <a:tcPr>
                    <a:lnL w="12240">
                      <a:solidFill>
                        <a:srgbClr val="FFFFFF"/>
                      </a:solidFill>
                    </a:lnL>
                    <a:lnR w="12240">
                      <a:solidFill>
                        <a:srgbClr val="FFFFFF"/>
                      </a:solidFill>
                    </a:lnR>
                    <a:lnT w="38160">
                      <a:solidFill>
                        <a:srgbClr val="FFFFFF"/>
                      </a:solidFill>
                    </a:lnT>
                    <a:lnB w="12240">
                      <a:solidFill>
                        <a:srgbClr val="FFFFFF"/>
                      </a:solidFill>
                    </a:lnB>
                    <a:solidFill>
                      <a:srgbClr val="D0D8E7"/>
                    </a:solidFill>
                  </a:tcPr>
                </a:tc>
              </a:tr>
              <a:tr h="347760">
                <a:tc>
                  <a:txBody>
                    <a:bodyPr/>
                    <a:lstStyle/>
                    <a:p>
                      <a:pPr>
                        <a:lnSpc>
                          <a:spcPct val="100000"/>
                        </a:lnSpc>
                      </a:pPr>
                      <a:r>
                        <a:rPr lang="de-DE" sz="1800" b="0" strike="noStrike" spc="-1">
                          <a:solidFill>
                            <a:srgbClr val="000000"/>
                          </a:solidFill>
                          <a:latin typeface="Arial"/>
                        </a:rPr>
                        <a:t>Verständliche Kommunikation (Art. 7)</a:t>
                      </a:r>
                      <a:endParaRPr lang="de-DE"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de-DE" sz="1800" b="0" strike="noStrike" spc="-1">
                          <a:solidFill>
                            <a:srgbClr val="000000"/>
                          </a:solidFill>
                          <a:latin typeface="Arial"/>
                        </a:rPr>
                        <a:t>Klare und einfache Sprache</a:t>
                      </a:r>
                      <a:endParaRPr lang="de-DE"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r>
              <a:tr h="347760">
                <a:tc>
                  <a:txBody>
                    <a:bodyPr/>
                    <a:lstStyle/>
                    <a:p>
                      <a:pPr>
                        <a:lnSpc>
                          <a:spcPct val="100000"/>
                        </a:lnSpc>
                      </a:pPr>
                      <a:r>
                        <a:rPr lang="de-DE" sz="1800" b="0" strike="noStrike" spc="-1">
                          <a:solidFill>
                            <a:srgbClr val="000000"/>
                          </a:solidFill>
                          <a:latin typeface="Arial"/>
                        </a:rPr>
                        <a:t>Rechtmäßigkeit (Art. 6)</a:t>
                      </a:r>
                      <a:endParaRPr lang="de-DE"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a:lstStyle/>
                    <a:p>
                      <a:pPr>
                        <a:lnSpc>
                          <a:spcPct val="100000"/>
                        </a:lnSpc>
                      </a:pPr>
                      <a:r>
                        <a:rPr lang="de-DE" sz="1800" b="0" strike="noStrike" spc="-1">
                          <a:solidFill>
                            <a:srgbClr val="000000"/>
                          </a:solidFill>
                          <a:latin typeface="Arial"/>
                        </a:rPr>
                        <a:t>Nachweis der Rechtmäßigkeit</a:t>
                      </a:r>
                      <a:endParaRPr lang="de-DE"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r>
              <a:tr h="347760">
                <a:tc>
                  <a:txBody>
                    <a:bodyPr/>
                    <a:lstStyle/>
                    <a:p>
                      <a:pPr>
                        <a:lnSpc>
                          <a:spcPct val="100000"/>
                        </a:lnSpc>
                      </a:pPr>
                      <a:r>
                        <a:rPr lang="de-DE" sz="1800" b="0" strike="noStrike" spc="-1">
                          <a:solidFill>
                            <a:srgbClr val="000000"/>
                          </a:solidFill>
                          <a:latin typeface="Arial"/>
                        </a:rPr>
                        <a:t>Zweckbindung (Art. 5, 1b) </a:t>
                      </a:r>
                      <a:endParaRPr lang="de-DE"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de-DE" sz="1800" b="0" strike="noStrike" spc="-1">
                          <a:solidFill>
                            <a:srgbClr val="000000"/>
                          </a:solidFill>
                          <a:latin typeface="Arial"/>
                        </a:rPr>
                        <a:t>Nachweis der Zweckbindung</a:t>
                      </a:r>
                      <a:endParaRPr lang="de-DE"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r>
              <a:tr h="347760">
                <a:tc>
                  <a:txBody>
                    <a:bodyPr/>
                    <a:lstStyle/>
                    <a:p>
                      <a:pPr>
                        <a:lnSpc>
                          <a:spcPct val="100000"/>
                        </a:lnSpc>
                      </a:pPr>
                      <a:r>
                        <a:rPr lang="de-DE" sz="1800" b="0" strike="noStrike" spc="-1">
                          <a:solidFill>
                            <a:srgbClr val="000000"/>
                          </a:solidFill>
                          <a:latin typeface="Arial"/>
                        </a:rPr>
                        <a:t>Beschränkung (Art. 5, 1c)</a:t>
                      </a:r>
                      <a:endParaRPr lang="de-DE"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a:lstStyle/>
                    <a:p>
                      <a:pPr>
                        <a:lnSpc>
                          <a:spcPct val="100000"/>
                        </a:lnSpc>
                      </a:pPr>
                      <a:r>
                        <a:rPr lang="de-DE" sz="1800" b="0" strike="noStrike" spc="-1">
                          <a:solidFill>
                            <a:srgbClr val="000000"/>
                          </a:solidFill>
                          <a:latin typeface="Arial"/>
                        </a:rPr>
                        <a:t>Datenminimierung</a:t>
                      </a:r>
                      <a:endParaRPr lang="de-DE"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r>
              <a:tr h="347760">
                <a:tc>
                  <a:txBody>
                    <a:bodyPr/>
                    <a:lstStyle/>
                    <a:p>
                      <a:pPr>
                        <a:lnSpc>
                          <a:spcPct val="100000"/>
                        </a:lnSpc>
                      </a:pPr>
                      <a:r>
                        <a:rPr lang="de-DE" sz="1800" b="0" strike="noStrike" spc="-1">
                          <a:solidFill>
                            <a:srgbClr val="000000"/>
                          </a:solidFill>
                          <a:latin typeface="Arial"/>
                        </a:rPr>
                        <a:t>Richtigkeit (Art. 5, 1d)</a:t>
                      </a:r>
                      <a:endParaRPr lang="de-DE"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de-DE" sz="1800" b="0" strike="noStrike" spc="-1">
                          <a:solidFill>
                            <a:srgbClr val="000000"/>
                          </a:solidFill>
                          <a:latin typeface="Arial"/>
                        </a:rPr>
                        <a:t>Pflicht zur Aktualisierung</a:t>
                      </a:r>
                      <a:endParaRPr lang="de-DE"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r>
              <a:tr h="603720">
                <a:tc>
                  <a:txBody>
                    <a:bodyPr/>
                    <a:lstStyle/>
                    <a:p>
                      <a:pPr>
                        <a:lnSpc>
                          <a:spcPct val="100000"/>
                        </a:lnSpc>
                      </a:pPr>
                      <a:r>
                        <a:rPr lang="de-DE" sz="1800" b="0" strike="noStrike" spc="-1">
                          <a:solidFill>
                            <a:srgbClr val="000000"/>
                          </a:solidFill>
                          <a:latin typeface="Arial"/>
                        </a:rPr>
                        <a:t>Integrität und Vertraulichkeit (Art. 5, 1f in Verbindung mit Art. 25)</a:t>
                      </a:r>
                      <a:endParaRPr lang="de-DE"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a:lstStyle/>
                    <a:p>
                      <a:pPr>
                        <a:lnSpc>
                          <a:spcPct val="100000"/>
                        </a:lnSpc>
                      </a:pPr>
                      <a:r>
                        <a:rPr lang="de-DE" sz="1800" b="0" strike="noStrike" spc="-1">
                          <a:solidFill>
                            <a:srgbClr val="000000"/>
                          </a:solidFill>
                          <a:latin typeface="Arial"/>
                        </a:rPr>
                        <a:t>Privacy by design</a:t>
                      </a:r>
                      <a:endParaRPr lang="de-DE"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r>
              <a:tr h="347760">
                <a:tc>
                  <a:txBody>
                    <a:bodyPr/>
                    <a:lstStyle/>
                    <a:p>
                      <a:pPr>
                        <a:lnSpc>
                          <a:spcPct val="100000"/>
                        </a:lnSpc>
                      </a:pPr>
                      <a:r>
                        <a:rPr lang="de-DE" sz="1800" b="0" strike="noStrike" spc="-1">
                          <a:solidFill>
                            <a:srgbClr val="000000"/>
                          </a:solidFill>
                          <a:latin typeface="Arial"/>
                        </a:rPr>
                        <a:t>Auskunftsrecht (Art. 15)</a:t>
                      </a:r>
                      <a:endParaRPr lang="de-DE"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de-DE" sz="1800" b="0" strike="noStrike" spc="-1">
                          <a:solidFill>
                            <a:srgbClr val="000000"/>
                          </a:solidFill>
                          <a:latin typeface="Arial"/>
                        </a:rPr>
                        <a:t>Rechenschaftspflicht</a:t>
                      </a:r>
                      <a:endParaRPr lang="de-DE"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r>
            </a:tbl>
          </a:graphicData>
        </a:graphic>
      </p:graphicFrame>
      <p:sp>
        <p:nvSpPr>
          <p:cNvPr id="66" name="Line 3"/>
          <p:cNvSpPr/>
          <p:nvPr/>
        </p:nvSpPr>
        <p:spPr>
          <a:xfrm flipH="1">
            <a:off x="191160" y="767880"/>
            <a:ext cx="8758080" cy="4320"/>
          </a:xfrm>
          <a:prstGeom prst="line">
            <a:avLst/>
          </a:prstGeom>
          <a:ln w="57240">
            <a:solidFill>
              <a:srgbClr val="0C49BD"/>
            </a:solidFill>
            <a:round/>
          </a:ln>
        </p:spPr>
        <p:style>
          <a:lnRef idx="2">
            <a:schemeClr val="accent1"/>
          </a:lnRef>
          <a:fillRef idx="0">
            <a:schemeClr val="accent1"/>
          </a:fillRef>
          <a:effectRef idx="1">
            <a:schemeClr val="accent1"/>
          </a:effectRef>
          <a:fontRef idx="minor"/>
        </p:style>
      </p:sp>
      <p:sp>
        <p:nvSpPr>
          <p:cNvPr id="67" name="CustomShape 4"/>
          <p:cNvSpPr/>
          <p:nvPr/>
        </p:nvSpPr>
        <p:spPr>
          <a:xfrm>
            <a:off x="110880" y="403200"/>
            <a:ext cx="317376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1" strike="noStrike" spc="-1">
                <a:solidFill>
                  <a:srgbClr val="000000"/>
                </a:solidFill>
                <a:latin typeface="Calibri"/>
                <a:ea typeface="DejaVu Sans"/>
              </a:rPr>
              <a:t>Der Verband informiert:</a:t>
            </a:r>
            <a:endParaRPr lang="de-DE" sz="1800" b="0" strike="noStrike" spc="-1">
              <a:latin typeface="Arial"/>
            </a:endParaRPr>
          </a:p>
        </p:txBody>
      </p:sp>
      <p:pic>
        <p:nvPicPr>
          <p:cNvPr id="68" name="Bild 7"/>
          <p:cNvPicPr/>
          <p:nvPr/>
        </p:nvPicPr>
        <p:blipFill>
          <a:blip r:embed="rId2"/>
          <a:stretch/>
        </p:blipFill>
        <p:spPr>
          <a:xfrm>
            <a:off x="7460640" y="211320"/>
            <a:ext cx="1683000" cy="94788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p:nvPr/>
        </p:nvSpPr>
        <p:spPr>
          <a:xfrm>
            <a:off x="511200" y="1616760"/>
            <a:ext cx="8145360" cy="4185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de-DE" sz="4000" b="1" strike="noStrike" spc="-1" dirty="0" smtClean="0">
                <a:solidFill>
                  <a:srgbClr val="000000"/>
                </a:solidFill>
                <a:latin typeface="Calibri"/>
                <a:ea typeface="DejaVu Sans"/>
              </a:rPr>
              <a:t>Im Zusammenhang mit Beratu</a:t>
            </a:r>
            <a:r>
              <a:rPr lang="de-DE" sz="4000" b="1" spc="-1" dirty="0" smtClean="0">
                <a:solidFill>
                  <a:srgbClr val="000000"/>
                </a:solidFill>
                <a:latin typeface="Calibri"/>
                <a:ea typeface="DejaVu Sans"/>
              </a:rPr>
              <a:t>n</a:t>
            </a:r>
            <a:r>
              <a:rPr lang="de-DE" sz="4000" b="1" strike="noStrike" spc="-1" dirty="0" smtClean="0">
                <a:solidFill>
                  <a:srgbClr val="000000"/>
                </a:solidFill>
                <a:latin typeface="Calibri"/>
                <a:ea typeface="DejaVu Sans"/>
              </a:rPr>
              <a:t>g </a:t>
            </a:r>
            <a:r>
              <a:rPr lang="de-DE" sz="4000" b="1" spc="-1" dirty="0" smtClean="0">
                <a:solidFill>
                  <a:srgbClr val="000000"/>
                </a:solidFill>
                <a:latin typeface="Calibri"/>
                <a:ea typeface="DejaVu Sans"/>
              </a:rPr>
              <a:t>kommt es zur Umkehrung der Pyramide: </a:t>
            </a:r>
          </a:p>
          <a:p>
            <a:pPr algn="ctr">
              <a:lnSpc>
                <a:spcPct val="100000"/>
              </a:lnSpc>
            </a:pPr>
            <a:r>
              <a:rPr lang="de-DE" sz="4000" b="1" strike="noStrike" spc="-1" dirty="0" smtClean="0">
                <a:solidFill>
                  <a:srgbClr val="000000"/>
                </a:solidFill>
                <a:latin typeface="Calibri"/>
                <a:ea typeface="DejaVu Sans"/>
              </a:rPr>
              <a:t>Zentral sind die nationalen Anforderungen an die Pflichten von Berufsgeheimnisträger*innen.</a:t>
            </a:r>
            <a:endParaRPr lang="de-DE" sz="4000" b="0" strike="noStrike" spc="-1" dirty="0">
              <a:latin typeface="Arial"/>
            </a:endParaRPr>
          </a:p>
        </p:txBody>
      </p:sp>
      <p:sp>
        <p:nvSpPr>
          <p:cNvPr id="70" name="Line 2"/>
          <p:cNvSpPr/>
          <p:nvPr/>
        </p:nvSpPr>
        <p:spPr>
          <a:xfrm flipH="1">
            <a:off x="191160" y="767880"/>
            <a:ext cx="8758080" cy="4320"/>
          </a:xfrm>
          <a:prstGeom prst="line">
            <a:avLst/>
          </a:prstGeom>
          <a:ln w="57240">
            <a:solidFill>
              <a:srgbClr val="0C49BD"/>
            </a:solidFill>
            <a:round/>
          </a:ln>
        </p:spPr>
        <p:style>
          <a:lnRef idx="2">
            <a:schemeClr val="accent1"/>
          </a:lnRef>
          <a:fillRef idx="0">
            <a:schemeClr val="accent1"/>
          </a:fillRef>
          <a:effectRef idx="1">
            <a:schemeClr val="accent1"/>
          </a:effectRef>
          <a:fontRef idx="minor"/>
        </p:style>
      </p:sp>
      <p:sp>
        <p:nvSpPr>
          <p:cNvPr id="71" name="CustomShape 3"/>
          <p:cNvSpPr/>
          <p:nvPr/>
        </p:nvSpPr>
        <p:spPr>
          <a:xfrm>
            <a:off x="110880" y="403200"/>
            <a:ext cx="317376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1" strike="noStrike" spc="-1">
                <a:solidFill>
                  <a:srgbClr val="000000"/>
                </a:solidFill>
                <a:latin typeface="Calibri"/>
                <a:ea typeface="DejaVu Sans"/>
              </a:rPr>
              <a:t>Der Verband informiert:</a:t>
            </a:r>
            <a:endParaRPr lang="de-DE" sz="1800" b="0" strike="noStrike" spc="-1">
              <a:latin typeface="Arial"/>
            </a:endParaRPr>
          </a:p>
        </p:txBody>
      </p:sp>
      <p:pic>
        <p:nvPicPr>
          <p:cNvPr id="72" name="Bild 6"/>
          <p:cNvPicPr/>
          <p:nvPr/>
        </p:nvPicPr>
        <p:blipFill>
          <a:blip r:embed="rId2"/>
          <a:stretch/>
        </p:blipFill>
        <p:spPr>
          <a:xfrm>
            <a:off x="7460640" y="211320"/>
            <a:ext cx="1683000" cy="94788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p:nvPr/>
        </p:nvSpPr>
        <p:spPr>
          <a:xfrm>
            <a:off x="511200" y="1616760"/>
            <a:ext cx="8145360" cy="4185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85000" lnSpcReduction="20000"/>
          </a:bodyPr>
          <a:lstStyle/>
          <a:p>
            <a:pPr>
              <a:lnSpc>
                <a:spcPct val="100000"/>
              </a:lnSpc>
            </a:pPr>
            <a:r>
              <a:rPr lang="de-DE" sz="2600" b="1" strike="noStrike" spc="-1" dirty="0" smtClean="0">
                <a:solidFill>
                  <a:srgbClr val="000000"/>
                </a:solidFill>
                <a:latin typeface="Calibri"/>
                <a:ea typeface="DejaVu Sans"/>
              </a:rPr>
              <a:t>Die DSGVO nimmt an folgenden Stellen Bezug auf die Pflichten von Berufsgeheimnisträger*innen:</a:t>
            </a:r>
          </a:p>
          <a:p>
            <a:pPr>
              <a:lnSpc>
                <a:spcPct val="100000"/>
              </a:lnSpc>
            </a:pPr>
            <a:endParaRPr lang="de-DE" sz="2600" b="1" strike="noStrike" spc="-1" dirty="0" smtClean="0">
              <a:solidFill>
                <a:srgbClr val="000000"/>
              </a:solidFill>
              <a:latin typeface="Calibri"/>
              <a:ea typeface="DejaVu Sans"/>
            </a:endParaRPr>
          </a:p>
          <a:p>
            <a:pPr>
              <a:lnSpc>
                <a:spcPct val="100000"/>
              </a:lnSpc>
            </a:pPr>
            <a:r>
              <a:rPr lang="de-DE" sz="2600" strike="noStrike" spc="-1" dirty="0" smtClean="0">
                <a:solidFill>
                  <a:srgbClr val="000000"/>
                </a:solidFill>
                <a:latin typeface="Calibri"/>
                <a:ea typeface="DejaVu Sans"/>
              </a:rPr>
              <a:t>Art. 9, Satz 3,</a:t>
            </a:r>
          </a:p>
          <a:p>
            <a:pPr>
              <a:lnSpc>
                <a:spcPct val="100000"/>
              </a:lnSpc>
            </a:pPr>
            <a:r>
              <a:rPr lang="de-DE" sz="2600" spc="-1" dirty="0" smtClean="0">
                <a:solidFill>
                  <a:srgbClr val="000000"/>
                </a:solidFill>
                <a:latin typeface="Calibri"/>
                <a:ea typeface="DejaVu Sans"/>
              </a:rPr>
              <a:t>Art. 14, in Verbindung mit Erwägungsgrund 75,</a:t>
            </a:r>
          </a:p>
          <a:p>
            <a:pPr>
              <a:lnSpc>
                <a:spcPct val="100000"/>
              </a:lnSpc>
            </a:pPr>
            <a:r>
              <a:rPr lang="de-DE" sz="2600" strike="noStrike" spc="-1" dirty="0" smtClean="0">
                <a:solidFill>
                  <a:srgbClr val="000000"/>
                </a:solidFill>
                <a:latin typeface="Calibri"/>
                <a:ea typeface="DejaVu Sans"/>
              </a:rPr>
              <a:t>Im Zusammenhang mit der Einbindung Externer (AV-Vertrag): Art. 23, Satz 1g; Art. 32, Satz 2, in </a:t>
            </a:r>
            <a:r>
              <a:rPr lang="de-DE" sz="2600" strike="noStrike" spc="-1" dirty="0" err="1" smtClean="0">
                <a:solidFill>
                  <a:srgbClr val="000000"/>
                </a:solidFill>
                <a:latin typeface="Calibri"/>
                <a:ea typeface="DejaVu Sans"/>
              </a:rPr>
              <a:t>Verbinudng</a:t>
            </a:r>
            <a:r>
              <a:rPr lang="de-DE" sz="2600" strike="noStrike" spc="-1" dirty="0" smtClean="0">
                <a:solidFill>
                  <a:srgbClr val="000000"/>
                </a:solidFill>
                <a:latin typeface="Calibri"/>
                <a:ea typeface="DejaVu Sans"/>
              </a:rPr>
              <a:t> mit Erwägungsgrund 28 und Art. 90.</a:t>
            </a:r>
          </a:p>
          <a:p>
            <a:endParaRPr lang="de-DE" sz="2600" b="1" spc="-1" dirty="0" smtClean="0">
              <a:solidFill>
                <a:srgbClr val="000000"/>
              </a:solidFill>
              <a:latin typeface="Calibri"/>
            </a:endParaRPr>
          </a:p>
          <a:p>
            <a:endParaRPr lang="de-DE" sz="2600" b="1" spc="-1" dirty="0" smtClean="0">
              <a:solidFill>
                <a:srgbClr val="000000"/>
              </a:solidFill>
              <a:latin typeface="Calibri"/>
            </a:endParaRPr>
          </a:p>
          <a:p>
            <a:r>
              <a:rPr lang="de-DE" sz="2600" b="1" spc="-1" dirty="0" smtClean="0">
                <a:solidFill>
                  <a:srgbClr val="000000"/>
                </a:solidFill>
                <a:latin typeface="Calibri"/>
              </a:rPr>
              <a:t>Das BDSG (2018) </a:t>
            </a:r>
            <a:r>
              <a:rPr lang="de-DE" sz="2600" b="1" spc="-1" dirty="0">
                <a:solidFill>
                  <a:srgbClr val="000000"/>
                </a:solidFill>
                <a:latin typeface="Calibri"/>
              </a:rPr>
              <a:t>nimmt an folgenden Stellen Bezug auf </a:t>
            </a:r>
            <a:r>
              <a:rPr lang="de-DE" sz="2600" b="1" spc="-1" dirty="0" smtClean="0">
                <a:solidFill>
                  <a:srgbClr val="000000"/>
                </a:solidFill>
                <a:latin typeface="Calibri"/>
              </a:rPr>
              <a:t>die nationalen Pflichten von Berufsgeheimnisträger</a:t>
            </a:r>
            <a:r>
              <a:rPr lang="de-DE" sz="2600" b="1" spc="-1" dirty="0">
                <a:solidFill>
                  <a:srgbClr val="000000"/>
                </a:solidFill>
                <a:latin typeface="Calibri"/>
              </a:rPr>
              <a:t>*innen:</a:t>
            </a:r>
          </a:p>
          <a:p>
            <a:pPr>
              <a:lnSpc>
                <a:spcPct val="100000"/>
              </a:lnSpc>
            </a:pPr>
            <a:endParaRPr lang="de-DE" sz="2600" strike="noStrike" spc="-1" dirty="0" smtClean="0">
              <a:solidFill>
                <a:srgbClr val="000000"/>
              </a:solidFill>
              <a:latin typeface="Calibri"/>
              <a:ea typeface="DejaVu Sans"/>
            </a:endParaRPr>
          </a:p>
          <a:p>
            <a:pPr>
              <a:lnSpc>
                <a:spcPct val="100000"/>
              </a:lnSpc>
            </a:pPr>
            <a:r>
              <a:rPr lang="de-DE" sz="2600" strike="noStrike" spc="-1" dirty="0" smtClean="0">
                <a:solidFill>
                  <a:srgbClr val="000000"/>
                </a:solidFill>
                <a:latin typeface="Calibri"/>
                <a:ea typeface="DejaVu Sans"/>
              </a:rPr>
              <a:t>§1, Absatz 2 Satz 3,</a:t>
            </a:r>
          </a:p>
          <a:p>
            <a:pPr>
              <a:lnSpc>
                <a:spcPct val="100000"/>
              </a:lnSpc>
            </a:pPr>
            <a:r>
              <a:rPr lang="de-DE" sz="2600" spc="-1" dirty="0" smtClean="0">
                <a:solidFill>
                  <a:srgbClr val="000000"/>
                </a:solidFill>
                <a:latin typeface="Calibri"/>
                <a:ea typeface="DejaVu Sans"/>
              </a:rPr>
              <a:t>§ 29.</a:t>
            </a:r>
            <a:endParaRPr lang="de-DE" sz="2600" strike="noStrike" spc="-1" dirty="0" smtClean="0">
              <a:solidFill>
                <a:srgbClr val="000000"/>
              </a:solidFill>
              <a:latin typeface="Calibri"/>
              <a:ea typeface="DejaVu Sans"/>
            </a:endParaRPr>
          </a:p>
          <a:p>
            <a:pPr algn="ctr">
              <a:lnSpc>
                <a:spcPct val="100000"/>
              </a:lnSpc>
            </a:pPr>
            <a:endParaRPr lang="de-DE" sz="3200" b="0" strike="noStrike" spc="-1" dirty="0">
              <a:latin typeface="Arial"/>
            </a:endParaRPr>
          </a:p>
        </p:txBody>
      </p:sp>
      <p:sp>
        <p:nvSpPr>
          <p:cNvPr id="70" name="Line 2"/>
          <p:cNvSpPr/>
          <p:nvPr/>
        </p:nvSpPr>
        <p:spPr>
          <a:xfrm flipH="1">
            <a:off x="191160" y="767880"/>
            <a:ext cx="8758080" cy="4320"/>
          </a:xfrm>
          <a:prstGeom prst="line">
            <a:avLst/>
          </a:prstGeom>
          <a:ln w="57240">
            <a:solidFill>
              <a:srgbClr val="0C49BD"/>
            </a:solidFill>
            <a:round/>
          </a:ln>
        </p:spPr>
        <p:style>
          <a:lnRef idx="2">
            <a:schemeClr val="accent1"/>
          </a:lnRef>
          <a:fillRef idx="0">
            <a:schemeClr val="accent1"/>
          </a:fillRef>
          <a:effectRef idx="1">
            <a:schemeClr val="accent1"/>
          </a:effectRef>
          <a:fontRef idx="minor"/>
        </p:style>
      </p:sp>
      <p:sp>
        <p:nvSpPr>
          <p:cNvPr id="71" name="CustomShape 3"/>
          <p:cNvSpPr/>
          <p:nvPr/>
        </p:nvSpPr>
        <p:spPr>
          <a:xfrm>
            <a:off x="110880" y="403200"/>
            <a:ext cx="317376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1" strike="noStrike" spc="-1">
                <a:solidFill>
                  <a:srgbClr val="000000"/>
                </a:solidFill>
                <a:latin typeface="Calibri"/>
                <a:ea typeface="DejaVu Sans"/>
              </a:rPr>
              <a:t>Der Verband informiert:</a:t>
            </a:r>
            <a:endParaRPr lang="de-DE" sz="1800" b="0" strike="noStrike" spc="-1">
              <a:latin typeface="Arial"/>
            </a:endParaRPr>
          </a:p>
        </p:txBody>
      </p:sp>
      <p:pic>
        <p:nvPicPr>
          <p:cNvPr id="72" name="Bild 6"/>
          <p:cNvPicPr/>
          <p:nvPr/>
        </p:nvPicPr>
        <p:blipFill>
          <a:blip r:embed="rId2"/>
          <a:stretch/>
        </p:blipFill>
        <p:spPr>
          <a:xfrm>
            <a:off x="7460640" y="211320"/>
            <a:ext cx="1683000" cy="947880"/>
          </a:xfrm>
          <a:prstGeom prst="rect">
            <a:avLst/>
          </a:prstGeom>
          <a:ln>
            <a:noFill/>
          </a:ln>
        </p:spPr>
      </p:pic>
    </p:spTree>
    <p:extLst>
      <p:ext uri="{BB962C8B-B14F-4D97-AF65-F5344CB8AC3E}">
        <p14:creationId xmlns:p14="http://schemas.microsoft.com/office/powerpoint/2010/main" val="1968107647"/>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CustomShape 1"/>
          <p:cNvSpPr/>
          <p:nvPr/>
        </p:nvSpPr>
        <p:spPr>
          <a:xfrm>
            <a:off x="1247040" y="1023480"/>
            <a:ext cx="7023240" cy="657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de-DE" sz="3200" b="0" strike="noStrike" spc="-1">
                <a:solidFill>
                  <a:srgbClr val="000000"/>
                </a:solidFill>
                <a:latin typeface="Calibri"/>
                <a:ea typeface="DejaVu Sans"/>
              </a:rPr>
              <a:t>Datenschutzrechtliche Pyramide</a:t>
            </a:r>
            <a:endParaRPr lang="de-DE" sz="3200" b="0" strike="noStrike" spc="-1">
              <a:latin typeface="Arial"/>
            </a:endParaRPr>
          </a:p>
        </p:txBody>
      </p:sp>
      <p:sp>
        <p:nvSpPr>
          <p:cNvPr id="74" name="CustomShape 2"/>
          <p:cNvSpPr/>
          <p:nvPr/>
        </p:nvSpPr>
        <p:spPr>
          <a:xfrm rot="10800000">
            <a:off x="934200" y="2124000"/>
            <a:ext cx="7308000" cy="4328280"/>
          </a:xfrm>
          <a:prstGeom prst="triangle">
            <a:avLst>
              <a:gd name="adj" fmla="val 50000"/>
            </a:avLst>
          </a:prstGeom>
          <a:noFill/>
          <a:ln w="22320">
            <a:solidFill>
              <a:srgbClr val="3366FF"/>
            </a:solidFill>
            <a:round/>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p:style>
      </p:sp>
      <p:sp>
        <p:nvSpPr>
          <p:cNvPr id="75" name="CustomShape 3"/>
          <p:cNvSpPr/>
          <p:nvPr/>
        </p:nvSpPr>
        <p:spPr>
          <a:xfrm>
            <a:off x="3285360" y="5383800"/>
            <a:ext cx="2587680" cy="766440"/>
          </a:xfrm>
          <a:prstGeom prst="rect">
            <a:avLst/>
          </a:prstGeom>
          <a:solidFill>
            <a:srgbClr val="FF0000"/>
          </a:solidFill>
          <a:ln>
            <a:solidFill>
              <a:srgbClr val="FF0000"/>
            </a:solid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de-DE" sz="1400" b="1" strike="noStrike" spc="-1">
                <a:solidFill>
                  <a:srgbClr val="FFFFFF"/>
                </a:solidFill>
                <a:latin typeface="Calibri"/>
                <a:ea typeface="DejaVu Sans"/>
              </a:rPr>
              <a:t>DS-GVO /BDSG</a:t>
            </a:r>
            <a:endParaRPr lang="de-DE" sz="1400" b="0" strike="noStrike" spc="-1">
              <a:latin typeface="Arial"/>
            </a:endParaRPr>
          </a:p>
          <a:p>
            <a:pPr algn="ctr">
              <a:lnSpc>
                <a:spcPct val="100000"/>
              </a:lnSpc>
            </a:pPr>
            <a:r>
              <a:rPr lang="de-DE" sz="1400" b="0" strike="noStrike" spc="-1">
                <a:solidFill>
                  <a:srgbClr val="FFFFFF"/>
                </a:solidFill>
                <a:latin typeface="Calibri"/>
                <a:ea typeface="DejaVu Sans"/>
              </a:rPr>
              <a:t>Regelungsbereich ist der Umgang mit persönlichen Daten.</a:t>
            </a:r>
            <a:endParaRPr lang="de-DE" sz="1400" b="0" strike="noStrike" spc="-1">
              <a:latin typeface="Arial"/>
            </a:endParaRPr>
          </a:p>
        </p:txBody>
      </p:sp>
      <p:sp>
        <p:nvSpPr>
          <p:cNvPr id="76" name="CustomShape 4"/>
          <p:cNvSpPr/>
          <p:nvPr/>
        </p:nvSpPr>
        <p:spPr>
          <a:xfrm>
            <a:off x="2678760" y="3594600"/>
            <a:ext cx="3769560" cy="729000"/>
          </a:xfrm>
          <a:prstGeom prst="rect">
            <a:avLst/>
          </a:prstGeom>
          <a:solidFill>
            <a:srgbClr val="FF9E1D"/>
          </a:solidFill>
          <a:ln>
            <a:solidFill>
              <a:srgbClr val="FFC000"/>
            </a:solid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de-DE" sz="1400" b="1" strike="noStrike" spc="-1">
                <a:solidFill>
                  <a:srgbClr val="FFFFFF"/>
                </a:solidFill>
                <a:latin typeface="Calibri"/>
                <a:ea typeface="DejaVu Sans"/>
              </a:rPr>
              <a:t>Musterberufsordnung PPT</a:t>
            </a:r>
            <a:endParaRPr lang="de-DE" sz="1400" b="0" strike="noStrike" spc="-1">
              <a:latin typeface="Arial"/>
            </a:endParaRPr>
          </a:p>
          <a:p>
            <a:pPr algn="ctr">
              <a:lnSpc>
                <a:spcPct val="100000"/>
              </a:lnSpc>
            </a:pPr>
            <a:r>
              <a:rPr lang="de-DE" sz="1400" b="1" strike="noStrike" spc="-1">
                <a:solidFill>
                  <a:srgbClr val="FFFFFF"/>
                </a:solidFill>
                <a:latin typeface="Calibri"/>
                <a:ea typeface="DejaVu Sans"/>
              </a:rPr>
              <a:t>§ 5 Abs. 5 : Fernbehandlungsverbot</a:t>
            </a:r>
            <a:endParaRPr lang="de-DE" sz="1400" b="0" strike="noStrike" spc="-1">
              <a:latin typeface="Arial"/>
            </a:endParaRPr>
          </a:p>
        </p:txBody>
      </p:sp>
      <p:sp>
        <p:nvSpPr>
          <p:cNvPr id="77" name="CustomShape 5"/>
          <p:cNvSpPr/>
          <p:nvPr/>
        </p:nvSpPr>
        <p:spPr>
          <a:xfrm>
            <a:off x="1756080" y="1855440"/>
            <a:ext cx="5643360" cy="741240"/>
          </a:xfrm>
          <a:prstGeom prst="rect">
            <a:avLst/>
          </a:prstGeom>
          <a:solidFill>
            <a:srgbClr val="008000"/>
          </a:solidFill>
          <a:ln>
            <a:solidFill>
              <a:srgbClr val="00B050"/>
            </a:solid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de-DE" sz="1400" b="1" strike="noStrike" spc="-1">
                <a:solidFill>
                  <a:srgbClr val="FFFFFF"/>
                </a:solidFill>
                <a:latin typeface="Calibri"/>
                <a:ea typeface="DejaVu Sans"/>
              </a:rPr>
              <a:t>§ 203 StGB</a:t>
            </a:r>
            <a:endParaRPr lang="de-DE" sz="1400" b="0" strike="noStrike" spc="-1">
              <a:latin typeface="Arial"/>
            </a:endParaRPr>
          </a:p>
          <a:p>
            <a:pPr algn="ctr">
              <a:lnSpc>
                <a:spcPct val="100000"/>
              </a:lnSpc>
            </a:pPr>
            <a:r>
              <a:rPr lang="de-DE" sz="1400" b="0" strike="noStrike" spc="-1">
                <a:solidFill>
                  <a:srgbClr val="FFFFFF"/>
                </a:solidFill>
                <a:latin typeface="Calibri"/>
                <a:ea typeface="DejaVu Sans"/>
              </a:rPr>
              <a:t>Wahrung des Privat-</a:t>
            </a:r>
            <a:endParaRPr lang="de-DE" sz="1400" b="0" strike="noStrike" spc="-1">
              <a:latin typeface="Arial"/>
            </a:endParaRPr>
          </a:p>
          <a:p>
            <a:pPr algn="ctr">
              <a:lnSpc>
                <a:spcPct val="100000"/>
              </a:lnSpc>
            </a:pPr>
            <a:r>
              <a:rPr lang="de-DE" sz="1400" b="0" strike="noStrike" spc="-1">
                <a:solidFill>
                  <a:srgbClr val="FFFFFF"/>
                </a:solidFill>
                <a:latin typeface="Calibri"/>
                <a:ea typeface="DejaVu Sans"/>
              </a:rPr>
              <a:t>Geheimnisses (Schweigepflicht).</a:t>
            </a:r>
            <a:endParaRPr lang="de-DE" sz="1400" b="0" strike="noStrike" spc="-1">
              <a:latin typeface="Arial"/>
            </a:endParaRPr>
          </a:p>
        </p:txBody>
      </p:sp>
      <p:sp>
        <p:nvSpPr>
          <p:cNvPr id="78" name="CustomShape 6"/>
          <p:cNvSpPr/>
          <p:nvPr/>
        </p:nvSpPr>
        <p:spPr>
          <a:xfrm rot="2944200">
            <a:off x="450000" y="2976480"/>
            <a:ext cx="1593000" cy="36360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de-DE" sz="1800" b="1" strike="noStrike" spc="-1">
                <a:solidFill>
                  <a:srgbClr val="7F7F7F"/>
                </a:solidFill>
                <a:latin typeface="Calibri"/>
                <a:ea typeface="DejaVu Sans"/>
              </a:rPr>
              <a:t>Flankierend:</a:t>
            </a:r>
            <a:r>
              <a:rPr lang="de-DE" sz="1800" b="1" strike="noStrike" spc="-1">
                <a:solidFill>
                  <a:srgbClr val="000000"/>
                </a:solidFill>
                <a:latin typeface="Calibri"/>
                <a:ea typeface="DejaVu Sans"/>
              </a:rPr>
              <a:t> SGB I und X, VIII (KJHG), XII</a:t>
            </a:r>
            <a:endParaRPr lang="de-DE" sz="1800" b="0" strike="noStrike" spc="-1">
              <a:latin typeface="Arial"/>
            </a:endParaRPr>
          </a:p>
        </p:txBody>
      </p:sp>
      <p:sp>
        <p:nvSpPr>
          <p:cNvPr id="79" name="CustomShape 7"/>
          <p:cNvSpPr/>
          <p:nvPr/>
        </p:nvSpPr>
        <p:spPr>
          <a:xfrm rot="18448800">
            <a:off x="6100560" y="4378680"/>
            <a:ext cx="1434600" cy="36360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de-DE" sz="1800" b="1" strike="noStrike" spc="-1">
                <a:solidFill>
                  <a:srgbClr val="808080"/>
                </a:solidFill>
                <a:latin typeface="Calibri"/>
                <a:ea typeface="DejaVu Sans"/>
              </a:rPr>
              <a:t>Flankierend</a:t>
            </a:r>
            <a:r>
              <a:rPr lang="de-DE" sz="1800" b="1" strike="noStrike" spc="-1">
                <a:solidFill>
                  <a:srgbClr val="000000"/>
                </a:solidFill>
                <a:latin typeface="Calibri"/>
                <a:ea typeface="DejaVu Sans"/>
              </a:rPr>
              <a:t>: BGB: Werkvertrag</a:t>
            </a:r>
            <a:endParaRPr lang="de-DE" sz="1800" b="0" strike="noStrike" spc="-1">
              <a:latin typeface="Arial"/>
            </a:endParaRPr>
          </a:p>
        </p:txBody>
      </p:sp>
      <p:sp>
        <p:nvSpPr>
          <p:cNvPr id="80" name="CustomShape 8"/>
          <p:cNvSpPr/>
          <p:nvPr/>
        </p:nvSpPr>
        <p:spPr>
          <a:xfrm>
            <a:off x="2986560" y="4560840"/>
            <a:ext cx="3174120" cy="522000"/>
          </a:xfrm>
          <a:prstGeom prst="rect">
            <a:avLst/>
          </a:prstGeom>
          <a:solidFill>
            <a:srgbClr val="FFFF00"/>
          </a:solidFill>
          <a:ln>
            <a:solidFill>
              <a:srgbClr val="FFC000"/>
            </a:solid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de-DE" sz="1400" b="1" strike="noStrike" spc="-1">
                <a:solidFill>
                  <a:srgbClr val="000000"/>
                </a:solidFill>
                <a:latin typeface="Calibri"/>
                <a:ea typeface="DejaVu Sans"/>
              </a:rPr>
              <a:t>TKG</a:t>
            </a:r>
            <a:endParaRPr lang="de-DE" sz="1400" b="0" strike="noStrike" spc="-1">
              <a:latin typeface="Arial"/>
            </a:endParaRPr>
          </a:p>
          <a:p>
            <a:pPr algn="ctr">
              <a:lnSpc>
                <a:spcPct val="100000"/>
              </a:lnSpc>
            </a:pPr>
            <a:r>
              <a:rPr lang="de-DE" sz="1400" b="0" strike="noStrike" spc="-1">
                <a:solidFill>
                  <a:srgbClr val="000000"/>
                </a:solidFill>
                <a:latin typeface="Calibri"/>
                <a:ea typeface="DejaVu Sans"/>
              </a:rPr>
              <a:t>Speicherung der Verkehrsdaten (IP)</a:t>
            </a:r>
            <a:endParaRPr lang="de-DE" sz="1400" b="0" strike="noStrike" spc="-1">
              <a:latin typeface="Arial"/>
            </a:endParaRPr>
          </a:p>
        </p:txBody>
      </p:sp>
      <p:sp>
        <p:nvSpPr>
          <p:cNvPr id="81" name="CustomShape 9"/>
          <p:cNvSpPr/>
          <p:nvPr/>
        </p:nvSpPr>
        <p:spPr>
          <a:xfrm>
            <a:off x="2331720" y="2768040"/>
            <a:ext cx="4493880" cy="606240"/>
          </a:xfrm>
          <a:prstGeom prst="rect">
            <a:avLst/>
          </a:prstGeom>
          <a:solidFill>
            <a:srgbClr val="008000"/>
          </a:solidFill>
          <a:ln>
            <a:solidFill>
              <a:srgbClr val="00B050"/>
            </a:solid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de-DE" sz="1400" b="1" strike="noStrike" spc="-1">
                <a:solidFill>
                  <a:srgbClr val="FFFFFF"/>
                </a:solidFill>
                <a:latin typeface="Calibri"/>
                <a:ea typeface="DejaVu Sans"/>
              </a:rPr>
              <a:t>§ 138 StGB</a:t>
            </a:r>
            <a:endParaRPr lang="de-DE" sz="1400" b="0" strike="noStrike" spc="-1">
              <a:latin typeface="Arial"/>
            </a:endParaRPr>
          </a:p>
          <a:p>
            <a:pPr algn="ctr">
              <a:lnSpc>
                <a:spcPct val="100000"/>
              </a:lnSpc>
            </a:pPr>
            <a:r>
              <a:rPr lang="de-DE" sz="1400" b="0" strike="noStrike" spc="-1">
                <a:solidFill>
                  <a:srgbClr val="FFFFFF"/>
                </a:solidFill>
                <a:latin typeface="Calibri"/>
                <a:ea typeface="DejaVu Sans"/>
              </a:rPr>
              <a:t>Nichtanzeige geplanter Straftaten.</a:t>
            </a:r>
            <a:endParaRPr lang="de-DE" sz="1400" b="0" strike="noStrike" spc="-1">
              <a:latin typeface="Arial"/>
            </a:endParaRPr>
          </a:p>
        </p:txBody>
      </p:sp>
      <p:sp>
        <p:nvSpPr>
          <p:cNvPr id="82" name="Line 10"/>
          <p:cNvSpPr/>
          <p:nvPr/>
        </p:nvSpPr>
        <p:spPr>
          <a:xfrm flipH="1">
            <a:off x="191160" y="767880"/>
            <a:ext cx="8758080" cy="4320"/>
          </a:xfrm>
          <a:prstGeom prst="line">
            <a:avLst/>
          </a:prstGeom>
          <a:ln w="57240">
            <a:solidFill>
              <a:srgbClr val="0C49BD"/>
            </a:solidFill>
            <a:round/>
          </a:ln>
        </p:spPr>
        <p:style>
          <a:lnRef idx="2">
            <a:schemeClr val="accent1"/>
          </a:lnRef>
          <a:fillRef idx="0">
            <a:schemeClr val="accent1"/>
          </a:fillRef>
          <a:effectRef idx="1">
            <a:schemeClr val="accent1"/>
          </a:effectRef>
          <a:fontRef idx="minor"/>
        </p:style>
      </p:sp>
      <p:sp>
        <p:nvSpPr>
          <p:cNvPr id="83" name="CustomShape 11"/>
          <p:cNvSpPr/>
          <p:nvPr/>
        </p:nvSpPr>
        <p:spPr>
          <a:xfrm>
            <a:off x="110880" y="403200"/>
            <a:ext cx="317376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1" strike="noStrike" spc="-1">
                <a:solidFill>
                  <a:srgbClr val="000000"/>
                </a:solidFill>
                <a:latin typeface="Calibri"/>
                <a:ea typeface="DejaVu Sans"/>
              </a:rPr>
              <a:t>Der Verband informiert:</a:t>
            </a:r>
            <a:endParaRPr lang="de-DE" sz="1800" b="0" strike="noStrike" spc="-1">
              <a:latin typeface="Arial"/>
            </a:endParaRPr>
          </a:p>
        </p:txBody>
      </p:sp>
      <p:pic>
        <p:nvPicPr>
          <p:cNvPr id="84" name="Bild 14"/>
          <p:cNvPicPr/>
          <p:nvPr/>
        </p:nvPicPr>
        <p:blipFill>
          <a:blip r:embed="rId2"/>
          <a:stretch/>
        </p:blipFill>
        <p:spPr>
          <a:xfrm>
            <a:off x="7460640" y="211320"/>
            <a:ext cx="1683000" cy="94788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ustomShape 1"/>
          <p:cNvSpPr/>
          <p:nvPr/>
        </p:nvSpPr>
        <p:spPr>
          <a:xfrm>
            <a:off x="511200" y="1616760"/>
            <a:ext cx="8145360" cy="813240"/>
          </a:xfrm>
          <a:prstGeom prst="rect">
            <a:avLst/>
          </a:prstGeom>
          <a:solidFill>
            <a:schemeClr val="accent3">
              <a:lumMod val="20000"/>
              <a:lumOff val="80000"/>
            </a:schemeClr>
          </a:solidFill>
          <a:ln>
            <a:solidFill>
              <a:schemeClr val="tx1"/>
            </a:solid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de-DE" sz="3200" b="0" strike="noStrike" spc="-1">
                <a:solidFill>
                  <a:srgbClr val="000000"/>
                </a:solidFill>
                <a:latin typeface="Calibri"/>
                <a:ea typeface="DejaVu Sans"/>
              </a:rPr>
              <a:t>Umkehrung des Dreiecks</a:t>
            </a:r>
            <a:endParaRPr lang="de-DE" sz="3200" b="0" strike="noStrike" spc="-1">
              <a:latin typeface="Arial"/>
            </a:endParaRPr>
          </a:p>
        </p:txBody>
      </p:sp>
      <p:sp>
        <p:nvSpPr>
          <p:cNvPr id="86" name="CustomShape 2"/>
          <p:cNvSpPr/>
          <p:nvPr/>
        </p:nvSpPr>
        <p:spPr>
          <a:xfrm>
            <a:off x="548640" y="2520000"/>
            <a:ext cx="8145360" cy="4017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60">
              <a:lnSpc>
                <a:spcPct val="100000"/>
              </a:lnSpc>
            </a:pPr>
            <a:r>
              <a:rPr lang="de-DE" sz="1700" b="0" strike="noStrike" spc="-1">
                <a:solidFill>
                  <a:srgbClr val="000000"/>
                </a:solidFill>
                <a:latin typeface="Arial"/>
                <a:ea typeface="DejaVu Sans"/>
              </a:rPr>
              <a:t>Die DSGVO betont an einigen Stellen die Bedeutung des Berufsgeheimnisses und die daraus folgende </a:t>
            </a:r>
            <a:r>
              <a:rPr lang="de-DE" sz="1700" b="1" i="1" strike="noStrike" spc="-1">
                <a:solidFill>
                  <a:srgbClr val="FF0000"/>
                </a:solidFill>
                <a:latin typeface="Arial"/>
                <a:ea typeface="DejaVu Sans"/>
              </a:rPr>
              <a:t>vorrangige</a:t>
            </a:r>
            <a:r>
              <a:rPr lang="de-DE" sz="1700" b="0" strike="noStrike" spc="-1">
                <a:solidFill>
                  <a:srgbClr val="FF0000"/>
                </a:solidFill>
                <a:latin typeface="Arial"/>
                <a:ea typeface="DejaVu Sans"/>
              </a:rPr>
              <a:t> </a:t>
            </a:r>
            <a:r>
              <a:rPr lang="de-DE" sz="1700" b="0" strike="noStrike" spc="-1">
                <a:solidFill>
                  <a:srgbClr val="000000"/>
                </a:solidFill>
                <a:latin typeface="Arial"/>
                <a:ea typeface="DejaVu Sans"/>
              </a:rPr>
              <a:t>Verpflichtung aus nationalen Rechtsvorschriften.</a:t>
            </a:r>
            <a:endParaRPr lang="de-DE" sz="1700" b="0" strike="noStrike" spc="-1">
              <a:latin typeface="Arial"/>
            </a:endParaRPr>
          </a:p>
          <a:p>
            <a:pPr marL="360">
              <a:lnSpc>
                <a:spcPct val="100000"/>
              </a:lnSpc>
            </a:pPr>
            <a:endParaRPr lang="de-DE" sz="1700" b="0" strike="noStrike" spc="-1">
              <a:latin typeface="Arial"/>
            </a:endParaRPr>
          </a:p>
          <a:p>
            <a:pPr marL="360">
              <a:lnSpc>
                <a:spcPct val="100000"/>
              </a:lnSpc>
            </a:pPr>
            <a:r>
              <a:rPr lang="de-DE" sz="1700" b="0" strike="noStrike" spc="-1">
                <a:solidFill>
                  <a:srgbClr val="000000"/>
                </a:solidFill>
                <a:latin typeface="Arial"/>
                <a:ea typeface="DejaVu Sans"/>
              </a:rPr>
              <a:t>Bezug nimmt die DSGBO auf das Berufsgeheimnis in folgenden Artikeln:</a:t>
            </a:r>
            <a:endParaRPr lang="de-DE" sz="1700" b="0" strike="noStrike" spc="-1">
              <a:latin typeface="Arial"/>
            </a:endParaRPr>
          </a:p>
          <a:p>
            <a:pPr marL="360">
              <a:lnSpc>
                <a:spcPct val="100000"/>
              </a:lnSpc>
            </a:pPr>
            <a:endParaRPr lang="de-DE" sz="1700" b="0" strike="noStrike" spc="-1">
              <a:latin typeface="Arial"/>
            </a:endParaRPr>
          </a:p>
          <a:p>
            <a:pPr marL="360">
              <a:lnSpc>
                <a:spcPct val="100000"/>
              </a:lnSpc>
            </a:pPr>
            <a:r>
              <a:rPr lang="de-DE" sz="1400" b="0" strike="noStrike" spc="-1">
                <a:solidFill>
                  <a:srgbClr val="FF0000"/>
                </a:solidFill>
                <a:latin typeface="Arial"/>
                <a:ea typeface="DejaVu Sans"/>
              </a:rPr>
              <a:t>Art. 9</a:t>
            </a:r>
            <a:r>
              <a:rPr lang="de-DE" sz="1400" b="0" strike="noStrike" spc="-1">
                <a:solidFill>
                  <a:srgbClr val="000000"/>
                </a:solidFill>
                <a:latin typeface="Arial"/>
                <a:ea typeface="DejaVu Sans"/>
              </a:rPr>
              <a:t>, Satz 3: besondere Kategorien dürfen von Fachpersonen verarbeitet werden, die dem Berufsgeheimnis unterliegen.</a:t>
            </a:r>
            <a:endParaRPr lang="de-DE" sz="1400" b="0" strike="noStrike" spc="-1">
              <a:latin typeface="Arial"/>
            </a:endParaRPr>
          </a:p>
          <a:p>
            <a:pPr marL="360">
              <a:lnSpc>
                <a:spcPct val="100000"/>
              </a:lnSpc>
            </a:pPr>
            <a:endParaRPr lang="de-DE" sz="1400" b="0" strike="noStrike" spc="-1">
              <a:latin typeface="Arial"/>
            </a:endParaRPr>
          </a:p>
          <a:p>
            <a:pPr marL="360">
              <a:lnSpc>
                <a:spcPct val="100000"/>
              </a:lnSpc>
            </a:pPr>
            <a:r>
              <a:rPr lang="de-DE" sz="1400" b="0" strike="noStrike" spc="-1">
                <a:solidFill>
                  <a:srgbClr val="FF0000"/>
                </a:solidFill>
                <a:latin typeface="Arial"/>
                <a:ea typeface="DejaVu Sans"/>
              </a:rPr>
              <a:t>Art. 32</a:t>
            </a:r>
            <a:r>
              <a:rPr lang="de-DE" sz="1400" b="0" strike="noStrike" spc="-1">
                <a:solidFill>
                  <a:srgbClr val="000000"/>
                </a:solidFill>
                <a:latin typeface="Arial"/>
                <a:ea typeface="DejaVu Sans"/>
              </a:rPr>
              <a:t>: Sicherheit der Verarbeitung, Schutz vor unbefugter Offenbarung.</a:t>
            </a:r>
            <a:endParaRPr lang="de-DE" sz="1400" b="0" strike="noStrike" spc="-1">
              <a:latin typeface="Arial"/>
            </a:endParaRPr>
          </a:p>
          <a:p>
            <a:pPr marL="360">
              <a:lnSpc>
                <a:spcPct val="100000"/>
              </a:lnSpc>
            </a:pPr>
            <a:endParaRPr lang="de-DE" sz="1400" b="0" strike="noStrike" spc="-1">
              <a:latin typeface="Arial"/>
            </a:endParaRPr>
          </a:p>
          <a:p>
            <a:pPr marL="360">
              <a:lnSpc>
                <a:spcPct val="100000"/>
              </a:lnSpc>
            </a:pPr>
            <a:r>
              <a:rPr lang="de-DE" sz="1400" b="0" strike="noStrike" spc="-1">
                <a:solidFill>
                  <a:srgbClr val="000000"/>
                </a:solidFill>
                <a:latin typeface="Arial"/>
                <a:ea typeface="DejaVu Sans"/>
              </a:rPr>
              <a:t>Art. 90: Geheimhaltungspflichten und nationale Ausgestaltung der Befugnisse.</a:t>
            </a:r>
            <a:endParaRPr lang="de-DE" sz="1400" b="0" strike="noStrike" spc="-1">
              <a:latin typeface="Arial"/>
            </a:endParaRPr>
          </a:p>
          <a:p>
            <a:pPr marL="360">
              <a:lnSpc>
                <a:spcPct val="100000"/>
              </a:lnSpc>
            </a:pPr>
            <a:endParaRPr lang="de-DE" sz="1400" b="0" strike="noStrike" spc="-1">
              <a:latin typeface="Arial"/>
            </a:endParaRPr>
          </a:p>
          <a:p>
            <a:pPr marL="360">
              <a:lnSpc>
                <a:spcPct val="100000"/>
              </a:lnSpc>
            </a:pPr>
            <a:r>
              <a:rPr lang="de-DE" sz="1800" b="0" strike="noStrike" spc="-1">
                <a:solidFill>
                  <a:srgbClr val="000000"/>
                </a:solidFill>
                <a:latin typeface="Arial"/>
                <a:ea typeface="DejaVu Sans"/>
              </a:rPr>
              <a:t>Das BDSG bezieht sich in folgenden Paragraphen auf das Berufsgeheimnis:</a:t>
            </a:r>
            <a:endParaRPr lang="de-DE" sz="1800" b="0" strike="noStrike" spc="-1">
              <a:latin typeface="Arial"/>
            </a:endParaRPr>
          </a:p>
          <a:p>
            <a:pPr marL="360">
              <a:lnSpc>
                <a:spcPct val="100000"/>
              </a:lnSpc>
            </a:pPr>
            <a:endParaRPr lang="de-DE" sz="1800" b="0" strike="noStrike" spc="-1">
              <a:latin typeface="Arial"/>
            </a:endParaRPr>
          </a:p>
          <a:p>
            <a:pPr marL="360">
              <a:lnSpc>
                <a:spcPct val="100000"/>
              </a:lnSpc>
            </a:pPr>
            <a:r>
              <a:rPr lang="de-DE" sz="1400" b="0" strike="noStrike" spc="-1">
                <a:solidFill>
                  <a:srgbClr val="000000"/>
                </a:solidFill>
                <a:latin typeface="Arial"/>
                <a:ea typeface="DejaVu Sans"/>
              </a:rPr>
              <a:t>§ 1, Absatz 2 Satz 3: Vorrang der Verpflichtung zur Verschwiegenheit vor anderen Normen.</a:t>
            </a:r>
            <a:endParaRPr lang="de-DE" sz="1400" b="0" strike="noStrike" spc="-1">
              <a:latin typeface="Arial"/>
            </a:endParaRPr>
          </a:p>
          <a:p>
            <a:pPr marL="360">
              <a:lnSpc>
                <a:spcPct val="100000"/>
              </a:lnSpc>
            </a:pPr>
            <a:endParaRPr lang="de-DE" sz="1400" b="0" strike="noStrike" spc="-1">
              <a:latin typeface="Arial"/>
            </a:endParaRPr>
          </a:p>
          <a:p>
            <a:pPr marL="360">
              <a:lnSpc>
                <a:spcPct val="100000"/>
              </a:lnSpc>
            </a:pPr>
            <a:r>
              <a:rPr lang="de-DE" sz="1400" b="0" strike="noStrike" spc="-1">
                <a:solidFill>
                  <a:srgbClr val="000000"/>
                </a:solidFill>
                <a:latin typeface="Arial"/>
                <a:ea typeface="DejaVu Sans"/>
              </a:rPr>
              <a:t>§ 29, Satz 1 und 3: Rechte der betroffenen Person und aufsichtsbehördliche Befugnisse.</a:t>
            </a:r>
            <a:endParaRPr lang="de-DE" sz="1400" b="0" strike="noStrike" spc="-1">
              <a:latin typeface="Arial"/>
            </a:endParaRPr>
          </a:p>
        </p:txBody>
      </p:sp>
      <p:sp>
        <p:nvSpPr>
          <p:cNvPr id="87" name="Line 3"/>
          <p:cNvSpPr/>
          <p:nvPr/>
        </p:nvSpPr>
        <p:spPr>
          <a:xfrm flipH="1">
            <a:off x="191160" y="767880"/>
            <a:ext cx="8758080" cy="4320"/>
          </a:xfrm>
          <a:prstGeom prst="line">
            <a:avLst/>
          </a:prstGeom>
          <a:ln w="57240">
            <a:solidFill>
              <a:srgbClr val="0C49BD"/>
            </a:solidFill>
            <a:round/>
          </a:ln>
        </p:spPr>
        <p:style>
          <a:lnRef idx="2">
            <a:schemeClr val="accent1"/>
          </a:lnRef>
          <a:fillRef idx="0">
            <a:schemeClr val="accent1"/>
          </a:fillRef>
          <a:effectRef idx="1">
            <a:schemeClr val="accent1"/>
          </a:effectRef>
          <a:fontRef idx="minor"/>
        </p:style>
      </p:sp>
      <p:sp>
        <p:nvSpPr>
          <p:cNvPr id="88" name="CustomShape 4"/>
          <p:cNvSpPr/>
          <p:nvPr/>
        </p:nvSpPr>
        <p:spPr>
          <a:xfrm>
            <a:off x="110880" y="403200"/>
            <a:ext cx="317376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1" strike="noStrike" spc="-1">
                <a:solidFill>
                  <a:srgbClr val="000000"/>
                </a:solidFill>
                <a:latin typeface="Calibri"/>
                <a:ea typeface="DejaVu Sans"/>
              </a:rPr>
              <a:t>Der Verband informiert:</a:t>
            </a:r>
            <a:endParaRPr lang="de-DE" sz="1800" b="0" strike="noStrike" spc="-1">
              <a:latin typeface="Arial"/>
            </a:endParaRPr>
          </a:p>
        </p:txBody>
      </p:sp>
      <p:pic>
        <p:nvPicPr>
          <p:cNvPr id="89" name="Bild 7"/>
          <p:cNvPicPr/>
          <p:nvPr/>
        </p:nvPicPr>
        <p:blipFill>
          <a:blip r:embed="rId3"/>
          <a:stretch/>
        </p:blipFill>
        <p:spPr>
          <a:xfrm>
            <a:off x="7460640" y="211320"/>
            <a:ext cx="1683000" cy="94788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CustomShape 1"/>
          <p:cNvSpPr/>
          <p:nvPr/>
        </p:nvSpPr>
        <p:spPr>
          <a:xfrm>
            <a:off x="511200" y="1616760"/>
            <a:ext cx="8145360" cy="813240"/>
          </a:xfrm>
          <a:prstGeom prst="rect">
            <a:avLst/>
          </a:prstGeom>
          <a:solidFill>
            <a:schemeClr val="accent3">
              <a:lumMod val="20000"/>
              <a:lumOff val="80000"/>
            </a:schemeClr>
          </a:solidFill>
          <a:ln>
            <a:solidFill>
              <a:schemeClr val="tx1"/>
            </a:solid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de-DE" sz="3200" b="0" strike="noStrike" spc="-1">
                <a:solidFill>
                  <a:srgbClr val="000000"/>
                </a:solidFill>
                <a:latin typeface="Calibri"/>
                <a:ea typeface="DejaVu Sans"/>
              </a:rPr>
              <a:t>Exkurs: Berufsgeheimnisträger*innen</a:t>
            </a:r>
            <a:endParaRPr lang="de-DE" sz="3200" b="0" strike="noStrike" spc="-1">
              <a:latin typeface="Arial"/>
            </a:endParaRPr>
          </a:p>
        </p:txBody>
      </p:sp>
      <p:sp>
        <p:nvSpPr>
          <p:cNvPr id="91" name="CustomShape 2"/>
          <p:cNvSpPr/>
          <p:nvPr/>
        </p:nvSpPr>
        <p:spPr>
          <a:xfrm>
            <a:off x="548640" y="2520000"/>
            <a:ext cx="8145360" cy="4017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60">
              <a:lnSpc>
                <a:spcPct val="100000"/>
              </a:lnSpc>
            </a:pPr>
            <a:r>
              <a:rPr lang="de-DE" sz="1700" b="0" strike="noStrike" spc="-1">
                <a:solidFill>
                  <a:srgbClr val="000000"/>
                </a:solidFill>
                <a:latin typeface="Arial"/>
                <a:ea typeface="DejaVu Sans"/>
              </a:rPr>
              <a:t>Der § 203 StGB nennt folgende (beratungsrelevante) Berufsgruppen:</a:t>
            </a:r>
            <a:endParaRPr lang="de-DE" sz="1700" b="0" strike="noStrike" spc="-1">
              <a:latin typeface="Arial"/>
            </a:endParaRPr>
          </a:p>
          <a:p>
            <a:pPr marL="360">
              <a:lnSpc>
                <a:spcPct val="100000"/>
              </a:lnSpc>
            </a:pPr>
            <a:endParaRPr lang="de-DE" sz="1700" b="0" strike="noStrike" spc="-1">
              <a:latin typeface="Arial"/>
            </a:endParaRPr>
          </a:p>
          <a:p>
            <a:pPr marL="286200" indent="-285480">
              <a:lnSpc>
                <a:spcPct val="100000"/>
              </a:lnSpc>
              <a:buClr>
                <a:srgbClr val="000000"/>
              </a:buClr>
              <a:buFont typeface="Arial"/>
              <a:buChar char="•"/>
            </a:pPr>
            <a:r>
              <a:rPr lang="de-DE" sz="1400" b="0" strike="noStrike" spc="-1">
                <a:solidFill>
                  <a:srgbClr val="000000"/>
                </a:solidFill>
                <a:latin typeface="Arial"/>
                <a:ea typeface="DejaVu Sans"/>
              </a:rPr>
              <a:t>Berufspsychologen*innen mit staatlich anerkannter wissenschaftlicher Abschlußprüfung,</a:t>
            </a:r>
            <a:endParaRPr lang="de-DE" sz="1400" b="0" strike="noStrike" spc="-1">
              <a:latin typeface="Arial"/>
            </a:endParaRPr>
          </a:p>
          <a:p>
            <a:pPr>
              <a:lnSpc>
                <a:spcPct val="100000"/>
              </a:lnSpc>
            </a:pPr>
            <a:endParaRPr lang="de-DE" sz="1400" b="0" strike="noStrike" spc="-1">
              <a:latin typeface="Arial"/>
            </a:endParaRPr>
          </a:p>
          <a:p>
            <a:pPr marL="286200" indent="-285480">
              <a:lnSpc>
                <a:spcPct val="100000"/>
              </a:lnSpc>
              <a:buClr>
                <a:srgbClr val="000000"/>
              </a:buClr>
              <a:buFont typeface="Arial"/>
              <a:buChar char="•"/>
            </a:pPr>
            <a:r>
              <a:rPr lang="de-DE" sz="1400" b="0" strike="noStrike" spc="-1">
                <a:solidFill>
                  <a:srgbClr val="000000"/>
                </a:solidFill>
                <a:latin typeface="Arial"/>
                <a:ea typeface="DejaVu Sans"/>
              </a:rPr>
              <a:t>Ehe-, Familien-, Erziehungs- oder Jugendberater*innen sowie Berater*innen für Suchtfragen in einer Beratungsstelle, die von einer Behörde oder Körperschaft, Anstalt oder Stiftung des öffentlichen Rechts anerkannt ist,</a:t>
            </a:r>
            <a:endParaRPr lang="de-DE" sz="1400" b="0" strike="noStrike" spc="-1">
              <a:latin typeface="Arial"/>
            </a:endParaRPr>
          </a:p>
          <a:p>
            <a:pPr>
              <a:lnSpc>
                <a:spcPct val="100000"/>
              </a:lnSpc>
            </a:pPr>
            <a:endParaRPr lang="de-DE" sz="1400" b="0" strike="noStrike" spc="-1">
              <a:latin typeface="Arial"/>
            </a:endParaRPr>
          </a:p>
          <a:p>
            <a:pPr marL="286200" indent="-285480">
              <a:lnSpc>
                <a:spcPct val="100000"/>
              </a:lnSpc>
              <a:buClr>
                <a:srgbClr val="000000"/>
              </a:buClr>
              <a:buFont typeface="Arial"/>
              <a:buChar char="•"/>
            </a:pPr>
            <a:r>
              <a:rPr lang="de-DE" sz="1400" b="0" strike="noStrike" spc="-1">
                <a:solidFill>
                  <a:srgbClr val="000000"/>
                </a:solidFill>
                <a:latin typeface="Arial"/>
                <a:ea typeface="DejaVu Sans"/>
              </a:rPr>
              <a:t>Mitglied oder Beauftragte/r einer anerkannten Beratungsstelle nach den §§ 3 und 8 des Schwangerschaftskonfliktgesetzes,</a:t>
            </a:r>
            <a:endParaRPr lang="de-DE" sz="1400" b="0" strike="noStrike" spc="-1">
              <a:latin typeface="Arial"/>
            </a:endParaRPr>
          </a:p>
          <a:p>
            <a:pPr>
              <a:lnSpc>
                <a:spcPct val="100000"/>
              </a:lnSpc>
            </a:pPr>
            <a:endParaRPr lang="de-DE" sz="1400" b="0" strike="noStrike" spc="-1">
              <a:latin typeface="Arial"/>
            </a:endParaRPr>
          </a:p>
          <a:p>
            <a:pPr marL="286200" indent="-285480">
              <a:lnSpc>
                <a:spcPct val="100000"/>
              </a:lnSpc>
              <a:buClr>
                <a:srgbClr val="000000"/>
              </a:buClr>
              <a:buFont typeface="Arial"/>
              <a:buChar char="•"/>
            </a:pPr>
            <a:r>
              <a:rPr lang="de-DE" sz="1400" b="0" strike="noStrike" spc="-1">
                <a:solidFill>
                  <a:srgbClr val="000000"/>
                </a:solidFill>
                <a:latin typeface="Arial"/>
                <a:ea typeface="DejaVu Sans"/>
              </a:rPr>
              <a:t>staatlich anerkanntem Sozialarbeiter*innen oder staatlich anerkanntem Sozialpädagog*innen und</a:t>
            </a:r>
            <a:endParaRPr lang="de-DE" sz="1400" b="0" strike="noStrike" spc="-1">
              <a:latin typeface="Arial"/>
            </a:endParaRPr>
          </a:p>
          <a:p>
            <a:pPr>
              <a:lnSpc>
                <a:spcPct val="100000"/>
              </a:lnSpc>
            </a:pPr>
            <a:endParaRPr lang="de-DE" sz="1400" b="0" strike="noStrike" spc="-1">
              <a:latin typeface="Arial"/>
            </a:endParaRPr>
          </a:p>
          <a:p>
            <a:pPr marL="286200" indent="-285480">
              <a:lnSpc>
                <a:spcPct val="100000"/>
              </a:lnSpc>
              <a:buClr>
                <a:srgbClr val="000000"/>
              </a:buClr>
              <a:buFont typeface="Arial"/>
              <a:buChar char="•"/>
            </a:pPr>
            <a:r>
              <a:rPr lang="de-DE" sz="1400" b="0" strike="noStrike" spc="-1">
                <a:solidFill>
                  <a:srgbClr val="000000"/>
                </a:solidFill>
                <a:latin typeface="Arial"/>
                <a:ea typeface="DejaVu Sans"/>
              </a:rPr>
              <a:t>Personen, die auf die gewissenhafte Erfüllung ihrer Geheimhaltungspflicht bei der Durchführung wissenschaftlicher Forschungsvorhaben auf Grund eines Gesetzes förmlich verpflichtet worden sind.</a:t>
            </a:r>
            <a:endParaRPr lang="de-DE" sz="1400" b="0" strike="noStrike" spc="-1">
              <a:latin typeface="Arial"/>
            </a:endParaRPr>
          </a:p>
        </p:txBody>
      </p:sp>
      <p:sp>
        <p:nvSpPr>
          <p:cNvPr id="92" name="Line 3"/>
          <p:cNvSpPr/>
          <p:nvPr/>
        </p:nvSpPr>
        <p:spPr>
          <a:xfrm flipH="1">
            <a:off x="191160" y="767880"/>
            <a:ext cx="8758080" cy="4320"/>
          </a:xfrm>
          <a:prstGeom prst="line">
            <a:avLst/>
          </a:prstGeom>
          <a:ln w="57240">
            <a:solidFill>
              <a:srgbClr val="0C49BD"/>
            </a:solidFill>
            <a:round/>
          </a:ln>
        </p:spPr>
        <p:style>
          <a:lnRef idx="2">
            <a:schemeClr val="accent1"/>
          </a:lnRef>
          <a:fillRef idx="0">
            <a:schemeClr val="accent1"/>
          </a:fillRef>
          <a:effectRef idx="1">
            <a:schemeClr val="accent1"/>
          </a:effectRef>
          <a:fontRef idx="minor"/>
        </p:style>
      </p:sp>
      <p:sp>
        <p:nvSpPr>
          <p:cNvPr id="93" name="CustomShape 4"/>
          <p:cNvSpPr/>
          <p:nvPr/>
        </p:nvSpPr>
        <p:spPr>
          <a:xfrm>
            <a:off x="110880" y="403200"/>
            <a:ext cx="3173760" cy="363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1" strike="noStrike" spc="-1">
                <a:solidFill>
                  <a:srgbClr val="000000"/>
                </a:solidFill>
                <a:latin typeface="Calibri"/>
                <a:ea typeface="DejaVu Sans"/>
              </a:rPr>
              <a:t>Der Verband informiert:</a:t>
            </a:r>
            <a:endParaRPr lang="de-DE" sz="1800" b="0" strike="noStrike" spc="-1">
              <a:latin typeface="Arial"/>
            </a:endParaRPr>
          </a:p>
        </p:txBody>
      </p:sp>
      <p:pic>
        <p:nvPicPr>
          <p:cNvPr id="94" name="Bild 7"/>
          <p:cNvPicPr/>
          <p:nvPr/>
        </p:nvPicPr>
        <p:blipFill>
          <a:blip r:embed="rId3"/>
          <a:stretch/>
        </p:blipFill>
        <p:spPr>
          <a:xfrm>
            <a:off x="7460640" y="211320"/>
            <a:ext cx="1683000" cy="94788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3060</Words>
  <Application>Microsoft Macintosh PowerPoint</Application>
  <PresentationFormat>Bildschirmpräsentation (4:3)</PresentationFormat>
  <Paragraphs>314</Paragraphs>
  <Slides>33</Slides>
  <Notes>13</Notes>
  <HiddenSlides>0</HiddenSlides>
  <MMClips>0</MMClips>
  <ScaleCrop>false</ScaleCrop>
  <HeadingPairs>
    <vt:vector size="4" baseType="variant">
      <vt:variant>
        <vt:lpstr>Design</vt:lpstr>
      </vt:variant>
      <vt:variant>
        <vt:i4>1</vt:i4>
      </vt:variant>
      <vt:variant>
        <vt:lpstr>Folientitel</vt:lpstr>
      </vt:variant>
      <vt:variant>
        <vt:i4>33</vt:i4>
      </vt:variant>
    </vt:vector>
  </HeadingPairs>
  <TitlesOfParts>
    <vt:vector size="34" baseType="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Privat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
  <dc:creator>Heinz Thiery</dc:creator>
  <dc:description/>
  <cp:lastModifiedBy>Heinz Thiery</cp:lastModifiedBy>
  <cp:revision>391</cp:revision>
  <dcterms:created xsi:type="dcterms:W3CDTF">2018-04-30T13:54:28Z</dcterms:created>
  <dcterms:modified xsi:type="dcterms:W3CDTF">2019-04-07T08:47:49Z</dcterms:modified>
  <dc:language>de-DE</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Company">
    <vt:lpwstr>Privat</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13</vt:i4>
  </property>
  <property fmtid="{D5CDD505-2E9C-101B-9397-08002B2CF9AE}" pid="9" name="PresentationFormat">
    <vt:lpwstr>Bildschirmpräsentation (4:3)</vt:lpwstr>
  </property>
  <property fmtid="{D5CDD505-2E9C-101B-9397-08002B2CF9AE}" pid="10" name="ScaleCrop">
    <vt:bool>false</vt:bool>
  </property>
  <property fmtid="{D5CDD505-2E9C-101B-9397-08002B2CF9AE}" pid="11" name="ShareDoc">
    <vt:bool>false</vt:bool>
  </property>
  <property fmtid="{D5CDD505-2E9C-101B-9397-08002B2CF9AE}" pid="12" name="Slides">
    <vt:i4>32</vt:i4>
  </property>
</Properties>
</file>